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1" r:id="rId5"/>
    <p:sldId id="266" r:id="rId6"/>
    <p:sldId id="333" r:id="rId7"/>
    <p:sldId id="334" r:id="rId8"/>
    <p:sldId id="269" r:id="rId9"/>
    <p:sldId id="350" r:id="rId10"/>
    <p:sldId id="335" r:id="rId11"/>
    <p:sldId id="338" r:id="rId12"/>
    <p:sldId id="283" r:id="rId13"/>
    <p:sldId id="340" r:id="rId14"/>
    <p:sldId id="341" r:id="rId15"/>
    <p:sldId id="343" r:id="rId16"/>
    <p:sldId id="342" r:id="rId17"/>
    <p:sldId id="344" r:id="rId18"/>
    <p:sldId id="345" r:id="rId19"/>
    <p:sldId id="346" r:id="rId20"/>
    <p:sldId id="348" r:id="rId21"/>
    <p:sldId id="349" r:id="rId22"/>
    <p:sldId id="351" r:id="rId23"/>
    <p:sldId id="324" r:id="rId24"/>
    <p:sldId id="339" r:id="rId25"/>
    <p:sldId id="267" r:id="rId26"/>
    <p:sldId id="347" r:id="rId27"/>
    <p:sldId id="274" r:id="rId28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5" orient="horz" pos="292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E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5"/>
    <p:restoredTop sz="79977"/>
  </p:normalViewPr>
  <p:slideViewPr>
    <p:cSldViewPr snapToGrid="0" snapToObjects="1" showGuides="1">
      <p:cViewPr varScale="1">
        <p:scale>
          <a:sx n="163" d="100"/>
          <a:sy n="163" d="100"/>
        </p:scale>
        <p:origin x="1408" y="176"/>
      </p:cViewPr>
      <p:guideLst>
        <p:guide orient="horz" pos="3140"/>
        <p:guide orient="horz" pos="29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4" d="100"/>
          <a:sy n="164" d="100"/>
        </p:scale>
        <p:origin x="2048" y="-37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Test cases of different approaches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BFS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SI</c:v>
                </c:pt>
                <c:pt idx="1">
                  <c:v>MSI</c:v>
                </c:pt>
                <c:pt idx="2">
                  <c:v>MESI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3414</c:v>
                </c:pt>
                <c:pt idx="1">
                  <c:v>36896</c:v>
                </c:pt>
                <c:pt idx="2">
                  <c:v>37712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C-F145-9EA7-2E445DCAAB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Approach by Pravat et al.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SI</c:v>
                </c:pt>
                <c:pt idx="1">
                  <c:v>MSI</c:v>
                </c:pt>
                <c:pt idx="2">
                  <c:v>MESI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2048</c:v>
                </c:pt>
                <c:pt idx="1">
                  <c:v>14664</c:v>
                </c:pt>
                <c:pt idx="2">
                  <c:v>15312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C-F145-9EA7-2E445DCAAB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Our Approach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SI</c:v>
                </c:pt>
                <c:pt idx="1">
                  <c:v>MSI</c:v>
                </c:pt>
                <c:pt idx="2">
                  <c:v>MESI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1097</c:v>
                </c:pt>
                <c:pt idx="1">
                  <c:v>9641</c:v>
                </c:pt>
                <c:pt idx="2">
                  <c:v>10090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C-F145-9EA7-2E445DCAAB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8599232"/>
        <c:axId val="1725209696"/>
      </c:barChart>
      <c:catAx>
        <c:axId val="2098599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Cache coherence protocols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09696"/>
        <c:crosses val="autoZero"/>
        <c:auto val="1"/>
        <c:lblAlgn val="ctr"/>
        <c:lblOffset val="100"/>
        <c:noMultiLvlLbl val="0"/>
      </c:catAx>
      <c:valAx>
        <c:axId val="17252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test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5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2D495-AFBC-D049-9D2A-D4CC16EF050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52AA6-2B99-6D4C-A44D-6EF5FEC71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5557" y="4247147"/>
            <a:ext cx="609872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80982" y="8701475"/>
            <a:ext cx="696036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>
              <a:defRPr sz="900" b="0" i="0"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7B91B61D-47B7-A144-8E63-D9376A676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8820" y="8701475"/>
            <a:ext cx="2535988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900" b="0" i="0" cap="all" dirty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PUBLIC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" y="8732231"/>
            <a:ext cx="566612" cy="1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54305" indent="-154305" algn="l" defTabSz="411480" rtl="0" eaLnBrk="1" latinLnBrk="0" hangingPunct="1">
      <a:buClr>
        <a:srgbClr val="3F98BD"/>
      </a:buClr>
      <a:buFont typeface="Wingdings" charset="2"/>
      <a:buChar char="§"/>
      <a:defRPr sz="990" kern="1200">
        <a:solidFill>
          <a:schemeClr val="tx1"/>
        </a:solidFill>
        <a:latin typeface="Gill Sans MT" charset="0"/>
        <a:ea typeface="Gill Sans MT" charset="0"/>
        <a:cs typeface="Gill Sans MT" charset="0"/>
      </a:defRPr>
    </a:lvl1pPr>
    <a:lvl2pPr marL="565785" indent="-154305" algn="l" defTabSz="411480" rtl="0" eaLnBrk="1" latinLnBrk="0" hangingPunct="1">
      <a:buClr>
        <a:srgbClr val="3F98BD"/>
      </a:buClr>
      <a:buFont typeface="Wingdings" charset="2"/>
      <a:buChar char="§"/>
      <a:defRPr sz="990" kern="1200">
        <a:solidFill>
          <a:schemeClr val="tx1"/>
        </a:solidFill>
        <a:latin typeface="Gill Sans MT" charset="0"/>
        <a:ea typeface="Gill Sans MT" charset="0"/>
        <a:cs typeface="Gill Sans MT" charset="0"/>
      </a:defRPr>
    </a:lvl2pPr>
    <a:lvl3pPr marL="977265" indent="-154305" algn="l" defTabSz="411480" rtl="0" eaLnBrk="1" latinLnBrk="0" hangingPunct="1">
      <a:buClr>
        <a:srgbClr val="3F98BD"/>
      </a:buClr>
      <a:buFont typeface="Wingdings" charset="2"/>
      <a:buChar char="§"/>
      <a:defRPr sz="990" kern="1200">
        <a:solidFill>
          <a:schemeClr val="tx1"/>
        </a:solidFill>
        <a:latin typeface="Gill Sans MT" charset="0"/>
        <a:ea typeface="Gill Sans MT" charset="0"/>
        <a:cs typeface="Gill Sans MT" charset="0"/>
      </a:defRPr>
    </a:lvl3pPr>
    <a:lvl4pPr marL="1388745" indent="-154305" algn="l" defTabSz="411480" rtl="0" eaLnBrk="1" latinLnBrk="0" hangingPunct="1">
      <a:buClr>
        <a:srgbClr val="3F98BD"/>
      </a:buClr>
      <a:buFont typeface="Wingdings" charset="2"/>
      <a:buChar char="§"/>
      <a:defRPr sz="990" kern="1200">
        <a:solidFill>
          <a:schemeClr val="tx1"/>
        </a:solidFill>
        <a:latin typeface="Gill Sans MT" charset="0"/>
        <a:ea typeface="Gill Sans MT" charset="0"/>
        <a:cs typeface="Gill Sans MT" charset="0"/>
      </a:defRPr>
    </a:lvl4pPr>
    <a:lvl5pPr marL="1800225" indent="-154305" algn="l" defTabSz="411480" rtl="0" eaLnBrk="1" latinLnBrk="0" hangingPunct="1">
      <a:buClr>
        <a:srgbClr val="3F98BD"/>
      </a:buClr>
      <a:buFont typeface="Wingdings" charset="2"/>
      <a:buChar char="§"/>
      <a:defRPr sz="990" kern="1200">
        <a:solidFill>
          <a:schemeClr val="tx1"/>
        </a:solidFill>
        <a:latin typeface="Gill Sans MT" charset="0"/>
        <a:ea typeface="Gill Sans MT" charset="0"/>
        <a:cs typeface="Gill Sans MT" charset="0"/>
      </a:defRPr>
    </a:lvl5pPr>
    <a:lvl6pPr marL="205740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 am Abhinaba. In this slide I will present our work, “On-the-fly validation of Hierarchical Cache Coherence Protocols using Directed Testing”. This work is joint collaboration of Indian Statistical Institute, Kolkata and </a:t>
            </a:r>
            <a:r>
              <a:rPr lang="en-US" dirty="0" err="1"/>
              <a:t>imec</a:t>
            </a:r>
            <a:r>
              <a:rPr lang="en-US" dirty="0"/>
              <a:t>, Leuven.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4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all know, main memory is slow. To tackle the main memory, caches are introduced. Caches are fast, smaller </a:t>
            </a:r>
            <a:r>
              <a:rPr lang="en-US" dirty="0" err="1"/>
              <a:t>memort</a:t>
            </a:r>
            <a:r>
              <a:rPr lang="en-US" dirty="0"/>
              <a:t> and uses the concept of temporal and spatial locality to enhance the execution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8" name="Google Shape;5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61457" y="3042176"/>
            <a:ext cx="8421086" cy="430887"/>
          </a:xfrm>
        </p:spPr>
        <p:txBody>
          <a:bodyPr wrap="square" lIns="108000" rIns="0" anchor="b">
            <a:spAutoFit/>
          </a:bodyPr>
          <a:lstStyle>
            <a:lvl1pPr algn="ctr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 SHOrt teasing title can be put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456" y="3398767"/>
            <a:ext cx="8421089" cy="341632"/>
          </a:xfrm>
        </p:spPr>
        <p:txBody>
          <a:bodyPr wrap="square" lIns="108000" rIns="0" anchor="t">
            <a:spAutoFit/>
          </a:bodyPr>
          <a:lstStyle>
            <a:lvl1pPr marL="0" indent="0" algn="ctr">
              <a:buNone/>
              <a:defRPr sz="1620" cap="all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Your Name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59" y="1500528"/>
            <a:ext cx="3213993" cy="1201589"/>
          </a:xfrm>
          <a:prstGeom prst="rect">
            <a:avLst/>
          </a:prstGeom>
        </p:spPr>
      </p:pic>
      <p:pic>
        <p:nvPicPr>
          <p:cNvPr id="9" name="Picture 8" descr="A blue and black sign with a tree&#10;&#10;AI-generated content may be incorrect.">
            <a:extLst>
              <a:ext uri="{FF2B5EF4-FFF2-40B4-BE49-F238E27FC236}">
                <a16:creationId xmlns:a16="http://schemas.microsoft.com/office/drawing/2014/main" id="{BE23D065-2947-2F0B-DF4B-9A38516F5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4949" y="1264989"/>
            <a:ext cx="1473716" cy="16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64001"/>
            <a:ext cx="8753475" cy="424732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021264" y="4893997"/>
            <a:ext cx="3889374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b="0" i="0" cap="all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PUBLIC</a:t>
            </a:r>
            <a:endParaRPr lang="en-US" sz="600" b="0" i="0" cap="all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2" name="Picture 2" descr="Indian Statistical Institute - Wikipedia">
            <a:extLst>
              <a:ext uri="{FF2B5EF4-FFF2-40B4-BE49-F238E27FC236}">
                <a16:creationId xmlns:a16="http://schemas.microsoft.com/office/drawing/2014/main" id="{BC63C2A8-B2B2-7E58-5067-05FDD57344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20"/>
            <a:ext cx="5142576" cy="256786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21264" y="4893997"/>
            <a:ext cx="3889374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b="0" i="0" cap="all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PUBLIC</a:t>
            </a:r>
            <a:endParaRPr lang="en-US" sz="600" b="0" i="0" cap="all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026" name="Picture 2" descr="Indian Statistical Institute - Wikipedia">
            <a:extLst>
              <a:ext uri="{FF2B5EF4-FFF2-40B4-BE49-F238E27FC236}">
                <a16:creationId xmlns:a16="http://schemas.microsoft.com/office/drawing/2014/main" id="{7B1A8DAA-FD37-B959-5094-78887A7A6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02" y="1287820"/>
            <a:ext cx="1889170" cy="21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2" descr="Indian Statistical Institute - Wikipedia">
            <a:extLst>
              <a:ext uri="{FF2B5EF4-FFF2-40B4-BE49-F238E27FC236}">
                <a16:creationId xmlns:a16="http://schemas.microsoft.com/office/drawing/2014/main" id="{4CD68565-E7DF-0552-D640-99440D67E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2050" name="Picture 2" descr="Indian Statistical Institute - Wikipedia">
            <a:extLst>
              <a:ext uri="{FF2B5EF4-FFF2-40B4-BE49-F238E27FC236}">
                <a16:creationId xmlns:a16="http://schemas.microsoft.com/office/drawing/2014/main" id="{13D767FB-7B78-79F6-6168-9CE2453D69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pic>
        <p:nvPicPr>
          <p:cNvPr id="5" name="Picture 2" descr="Indian Statistical Institute - Wikipedia">
            <a:extLst>
              <a:ext uri="{FF2B5EF4-FFF2-40B4-BE49-F238E27FC236}">
                <a16:creationId xmlns:a16="http://schemas.microsoft.com/office/drawing/2014/main" id="{C0D745B4-14FC-C44D-3682-9B9C5A850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pic>
        <p:nvPicPr>
          <p:cNvPr id="4" name="Picture 2" descr="Indian Statistical Institute - Wikipedia">
            <a:extLst>
              <a:ext uri="{FF2B5EF4-FFF2-40B4-BE49-F238E27FC236}">
                <a16:creationId xmlns:a16="http://schemas.microsoft.com/office/drawing/2014/main" id="{A2938437-FB5D-6695-5A22-420DD9FAA6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all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pic>
        <p:nvPicPr>
          <p:cNvPr id="3" name="Picture 2" descr="Indian Statistical Institute - Wikipedia">
            <a:extLst>
              <a:ext uri="{FF2B5EF4-FFF2-40B4-BE49-F238E27FC236}">
                <a16:creationId xmlns:a16="http://schemas.microsoft.com/office/drawing/2014/main" id="{F1C6402F-9EE3-4B63-B210-C6CE99A5E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all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Indian Statistical Institute - Wikipedia">
            <a:extLst>
              <a:ext uri="{FF2B5EF4-FFF2-40B4-BE49-F238E27FC236}">
                <a16:creationId xmlns:a16="http://schemas.microsoft.com/office/drawing/2014/main" id="{4AE7B406-7C25-2E60-0A41-811FF2EC3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divider">
    <p:bg>
      <p:bg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358385"/>
            <a:ext cx="8839200" cy="42473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21264" y="4893997"/>
            <a:ext cx="3889374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b="0" i="0" cap="all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rPr>
              <a:t>PUBLIC</a:t>
            </a:r>
            <a:endParaRPr lang="en-US" sz="600" b="0" i="0" cap="all" dirty="0">
              <a:solidFill>
                <a:schemeClr val="bg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 descr="Indian Statistical Institute - Wikipedia">
            <a:extLst>
              <a:ext uri="{FF2B5EF4-FFF2-40B4-BE49-F238E27FC236}">
                <a16:creationId xmlns:a16="http://schemas.microsoft.com/office/drawing/2014/main" id="{B1987A1A-5846-CCC6-17EB-FDFA6088E8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64001"/>
            <a:ext cx="8753475" cy="42473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021264" y="4893997"/>
            <a:ext cx="3889374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b="0" i="0" cap="all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PUBLIC</a:t>
            </a:r>
            <a:endParaRPr lang="en-US" sz="600" b="0" i="0" cap="all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2" name="Picture 2" descr="Indian Statistical Institute - Wikipedia">
            <a:extLst>
              <a:ext uri="{FF2B5EF4-FFF2-40B4-BE49-F238E27FC236}">
                <a16:creationId xmlns:a16="http://schemas.microsoft.com/office/drawing/2014/main" id="{E43464EF-845E-DCC6-6E0F-844CBA792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428" y="4849452"/>
            <a:ext cx="219889" cy="24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36872"/>
            <a:ext cx="8753475" cy="4308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021264" y="4893997"/>
            <a:ext cx="3889374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b="0" i="0" cap="all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PUBLIC</a:t>
            </a:r>
            <a:endParaRPr lang="en-US" sz="600" b="0" i="0" cap="all" dirty="0">
              <a:solidFill>
                <a:schemeClr val="tx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0" y="4890009"/>
            <a:ext cx="421867" cy="12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6" r:id="rId4"/>
    <p:sldLayoutId id="2147483659" r:id="rId5"/>
    <p:sldLayoutId id="2147483654" r:id="rId6"/>
    <p:sldLayoutId id="2147483657" r:id="rId7"/>
    <p:sldLayoutId id="2147483655" r:id="rId8"/>
    <p:sldLayoutId id="2147483687" r:id="rId9"/>
    <p:sldLayoutId id="2147483688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200" b="0" i="0" kern="1200" cap="all">
          <a:solidFill>
            <a:schemeClr val="tx2"/>
          </a:solidFill>
          <a:latin typeface="Gill Sans MT"/>
          <a:ea typeface="+mj-ea"/>
          <a:cs typeface="Gill Sans MT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/>
          <a:ea typeface="+mn-ea"/>
          <a:cs typeface="Gill Sans MT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/>
          <a:ea typeface="+mn-ea"/>
          <a:cs typeface="Gill Sans MT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/>
          <a:ea typeface="+mn-ea"/>
          <a:cs typeface="Gill Sans MT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/>
          <a:ea typeface="+mn-ea"/>
          <a:cs typeface="Gill Sans MT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/>
          <a:ea typeface="+mn-ea"/>
          <a:cs typeface="Gill Sans MT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stsimulator/sst-elements/issues/193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57" y="2888727"/>
            <a:ext cx="8421086" cy="769441"/>
          </a:xfrm>
        </p:spPr>
        <p:txBody>
          <a:bodyPr/>
          <a:lstStyle/>
          <a:p>
            <a:r>
              <a:rPr lang="en-IN" dirty="0"/>
              <a:t>On-the-fly Validation of Hierarchical Cache Coherence Protocols using Directed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454" y="3765121"/>
            <a:ext cx="8421089" cy="341632"/>
          </a:xfrm>
        </p:spPr>
        <p:txBody>
          <a:bodyPr/>
          <a:lstStyle/>
          <a:p>
            <a:r>
              <a:rPr lang="en-US" dirty="0"/>
              <a:t>Abhinaba Chakraborty</a:t>
            </a:r>
            <a:r>
              <a:rPr lang="en-US" baseline="30000" dirty="0"/>
              <a:t>1,2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Ansuman Banerjee</a:t>
            </a:r>
            <a:r>
              <a:rPr lang="en-US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Vinay B.Y. Kumar</a:t>
            </a:r>
            <a:r>
              <a:rPr lang="en-US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Arindam Mallik</a:t>
            </a:r>
            <a:r>
              <a:rPr lang="en-US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02ACF35-70F1-65A0-670A-A793F96A84DF}"/>
              </a:ext>
            </a:extLst>
          </p:cNvPr>
          <p:cNvSpPr txBox="1">
            <a:spLocks/>
          </p:cNvSpPr>
          <p:nvPr/>
        </p:nvSpPr>
        <p:spPr>
          <a:xfrm>
            <a:off x="497951" y="4320658"/>
            <a:ext cx="8421089" cy="498598"/>
          </a:xfrm>
          <a:prstGeom prst="rect">
            <a:avLst/>
          </a:prstGeom>
        </p:spPr>
        <p:txBody>
          <a:bodyPr vert="horz" wrap="square" lIns="108000" tIns="45720" rIns="0" bIns="45720" rtlCol="0" anchor="t">
            <a:spAutoFit/>
          </a:bodyPr>
          <a:lstStyle>
            <a:lvl1pPr marL="0" indent="0" algn="ctr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None/>
              <a:defRPr sz="1620" b="0" i="0" kern="1200" cap="all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411480" indent="0" algn="ctr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None/>
              <a:defRPr sz="162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822960" indent="0" algn="ctr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None/>
              <a:defRPr sz="144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234440" indent="0" algn="ctr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None/>
              <a:defRPr sz="144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645920" indent="0" algn="ctr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None/>
              <a:defRPr sz="144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30000" dirty="0"/>
              <a:t>1</a:t>
            </a:r>
            <a:r>
              <a:rPr lang="en-US" sz="1200" dirty="0"/>
              <a:t>Indian Statistical Institute, Kolkata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imec, </a:t>
            </a:r>
            <a:r>
              <a:rPr lang="en-US" sz="1200" dirty="0" err="1"/>
              <a:t>Kapeldreef</a:t>
            </a:r>
            <a:r>
              <a:rPr lang="en-US" sz="1200" dirty="0"/>
              <a:t> 75, 3001 Leuven, Belgium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93877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AD54-C3B4-4462-4C25-362EFD3F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A3D86-7AEB-3B96-AC61-D6B07725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4338-6836-FB2D-062A-6EBF8BDF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587BEB-DA0D-152A-4A61-71FDA23D4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631" y="576315"/>
            <a:ext cx="8753475" cy="369332"/>
          </a:xfrm>
        </p:spPr>
        <p:txBody>
          <a:bodyPr/>
          <a:lstStyle/>
          <a:p>
            <a:r>
              <a:rPr lang="en-US" dirty="0"/>
              <a:t>Cache coherence verification – Directed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FED8-76FC-E576-8F72-5324112E4CB6}"/>
              </a:ext>
            </a:extLst>
          </p:cNvPr>
          <p:cNvSpPr txBox="1">
            <a:spLocks/>
          </p:cNvSpPr>
          <p:nvPr/>
        </p:nvSpPr>
        <p:spPr>
          <a:xfrm>
            <a:off x="375554" y="2723368"/>
            <a:ext cx="4843169" cy="2829462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6932F3-8580-ECF3-CC1B-F759D00C78C4}"/>
              </a:ext>
            </a:extLst>
          </p:cNvPr>
          <p:cNvSpPr/>
          <p:nvPr/>
        </p:nvSpPr>
        <p:spPr>
          <a:xfrm>
            <a:off x="773723" y="1492738"/>
            <a:ext cx="2719754" cy="25868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3FF9F0-56FD-9DEA-BC7E-D3133C06F886}"/>
              </a:ext>
            </a:extLst>
          </p:cNvPr>
          <p:cNvSpPr/>
          <p:nvPr/>
        </p:nvSpPr>
        <p:spPr>
          <a:xfrm>
            <a:off x="5616892" y="1551206"/>
            <a:ext cx="2719754" cy="25868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BE95C-4CFC-74D6-A7CF-C5A3A4498766}"/>
              </a:ext>
            </a:extLst>
          </p:cNvPr>
          <p:cNvSpPr txBox="1"/>
          <p:nvPr/>
        </p:nvSpPr>
        <p:spPr>
          <a:xfrm>
            <a:off x="828430" y="4138099"/>
            <a:ext cx="261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Random Tests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7D6078-7F42-C6E0-89EF-744865BF6B1C}"/>
              </a:ext>
            </a:extLst>
          </p:cNvPr>
          <p:cNvSpPr txBox="1"/>
          <p:nvPr/>
        </p:nvSpPr>
        <p:spPr>
          <a:xfrm>
            <a:off x="5933214" y="4261209"/>
            <a:ext cx="261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Directed Tests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44146-0526-4231-B840-25EA5D17CA53}"/>
              </a:ext>
            </a:extLst>
          </p:cNvPr>
          <p:cNvSpPr/>
          <p:nvPr/>
        </p:nvSpPr>
        <p:spPr>
          <a:xfrm>
            <a:off x="2008554" y="1836615"/>
            <a:ext cx="211015" cy="245875"/>
          </a:xfrm>
          <a:prstGeom prst="ellipse">
            <a:avLst/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6D34E5-1D02-FADD-63A3-568BDA7CDD73}"/>
              </a:ext>
            </a:extLst>
          </p:cNvPr>
          <p:cNvSpPr/>
          <p:nvPr/>
        </p:nvSpPr>
        <p:spPr>
          <a:xfrm>
            <a:off x="7046491" y="2139719"/>
            <a:ext cx="211015" cy="245875"/>
          </a:xfrm>
          <a:prstGeom prst="ellipse">
            <a:avLst/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564E6A-DE0C-A793-ED6D-4957034ACA70}"/>
              </a:ext>
            </a:extLst>
          </p:cNvPr>
          <p:cNvSpPr/>
          <p:nvPr/>
        </p:nvSpPr>
        <p:spPr>
          <a:xfrm>
            <a:off x="1551354" y="3441804"/>
            <a:ext cx="211015" cy="245875"/>
          </a:xfrm>
          <a:prstGeom prst="ellipse">
            <a:avLst/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ED7E94-E2BD-AD79-C625-7FA935F92408}"/>
              </a:ext>
            </a:extLst>
          </p:cNvPr>
          <p:cNvSpPr/>
          <p:nvPr/>
        </p:nvSpPr>
        <p:spPr>
          <a:xfrm>
            <a:off x="6514123" y="3441804"/>
            <a:ext cx="211015" cy="245875"/>
          </a:xfrm>
          <a:prstGeom prst="ellipse">
            <a:avLst/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370EAE-CE0C-A22A-9E58-12429116FBF3}"/>
              </a:ext>
            </a:extLst>
          </p:cNvPr>
          <p:cNvCxnSpPr>
            <a:stCxn id="16" idx="4"/>
          </p:cNvCxnSpPr>
          <p:nvPr/>
        </p:nvCxnSpPr>
        <p:spPr>
          <a:xfrm>
            <a:off x="2114062" y="2082490"/>
            <a:ext cx="207107" cy="24304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FC3FFF-2A4A-10DD-20FB-A2E7E39E8A21}"/>
              </a:ext>
            </a:extLst>
          </p:cNvPr>
          <p:cNvCxnSpPr>
            <a:cxnSpLocks/>
          </p:cNvCxnSpPr>
          <p:nvPr/>
        </p:nvCxnSpPr>
        <p:spPr>
          <a:xfrm flipH="1">
            <a:off x="2003109" y="2325539"/>
            <a:ext cx="318060" cy="24587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C93F0B-5B48-6329-02F1-95CB366C158B}"/>
              </a:ext>
            </a:extLst>
          </p:cNvPr>
          <p:cNvCxnSpPr>
            <a:cxnSpLocks/>
          </p:cNvCxnSpPr>
          <p:nvPr/>
        </p:nvCxnSpPr>
        <p:spPr>
          <a:xfrm flipH="1">
            <a:off x="1551354" y="2568588"/>
            <a:ext cx="451755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D48FB9-12E7-301B-459B-DDE70C7DDADD}"/>
              </a:ext>
            </a:extLst>
          </p:cNvPr>
          <p:cNvCxnSpPr>
            <a:cxnSpLocks/>
          </p:cNvCxnSpPr>
          <p:nvPr/>
        </p:nvCxnSpPr>
        <p:spPr>
          <a:xfrm flipV="1">
            <a:off x="1551354" y="2202601"/>
            <a:ext cx="105507" cy="36598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A2A80C-2A7A-2665-4043-951F271A1F96}"/>
              </a:ext>
            </a:extLst>
          </p:cNvPr>
          <p:cNvCxnSpPr>
            <a:cxnSpLocks/>
          </p:cNvCxnSpPr>
          <p:nvPr/>
        </p:nvCxnSpPr>
        <p:spPr>
          <a:xfrm>
            <a:off x="1670955" y="2233249"/>
            <a:ext cx="182476" cy="48729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AC22DB-2CDB-C03B-A2D3-7A9E47C459FF}"/>
              </a:ext>
            </a:extLst>
          </p:cNvPr>
          <p:cNvCxnSpPr>
            <a:cxnSpLocks/>
          </p:cNvCxnSpPr>
          <p:nvPr/>
        </p:nvCxnSpPr>
        <p:spPr>
          <a:xfrm>
            <a:off x="1853431" y="2691526"/>
            <a:ext cx="495597" cy="18097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2A5A40-2776-3801-2D75-0498928A6729}"/>
              </a:ext>
            </a:extLst>
          </p:cNvPr>
          <p:cNvCxnSpPr>
            <a:cxnSpLocks/>
          </p:cNvCxnSpPr>
          <p:nvPr/>
        </p:nvCxnSpPr>
        <p:spPr>
          <a:xfrm flipH="1">
            <a:off x="1710976" y="2844652"/>
            <a:ext cx="610193" cy="12493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2058FC-7BCD-EDA9-6B59-70639B5FA3F7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656862" y="2987080"/>
            <a:ext cx="105331" cy="45472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F09A8E-C475-F48C-61A4-547A3C30C722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 flipH="1">
            <a:off x="6619631" y="2349586"/>
            <a:ext cx="457762" cy="109221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7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B028-4F54-761A-E1A2-053728D72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A307F1-B879-CB03-F74E-3C15F44A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Multi-level caching – ISSUES with directed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B63C5F-2767-8598-65E4-62ABEF54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488603-30FD-55E4-ABBC-C559947A1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8819" y="576315"/>
            <a:ext cx="4245286" cy="646331"/>
          </a:xfrm>
        </p:spPr>
        <p:txBody>
          <a:bodyPr/>
          <a:lstStyle/>
          <a:p>
            <a:r>
              <a:rPr lang="en-US" dirty="0"/>
              <a:t>ISSUES with Directed testing of multi-level caching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2C225C-59DF-5012-46CD-96DFC3F7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129" y="794425"/>
            <a:ext cx="3671071" cy="35546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96F1B0-56FF-F0B9-E0EC-29CD80508CB1}"/>
              </a:ext>
            </a:extLst>
          </p:cNvPr>
          <p:cNvSpPr txBox="1">
            <a:spLocks/>
          </p:cNvSpPr>
          <p:nvPr/>
        </p:nvSpPr>
        <p:spPr>
          <a:xfrm>
            <a:off x="4300831" y="1374776"/>
            <a:ext cx="4843169" cy="3246760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State-space Explosion: </a:t>
            </a:r>
          </a:p>
          <a:p>
            <a:pPr marL="360045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An exponential number of states with an increasing number of levels and caches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Issue of Missing States:</a:t>
            </a:r>
          </a:p>
          <a:p>
            <a:pPr marL="360045" lvl="1" indent="0">
              <a:buNone/>
            </a:pPr>
            <a:r>
              <a:rPr lang="en-US" dirty="0">
                <a:solidFill>
                  <a:srgbClr val="FF0000"/>
                </a:solidFill>
              </a:rPr>
              <a:t>For the MESI protocol, some of the global states (e.g., IEI, IIE) may be missed due to the introduction of L2, L3, and so on.</a:t>
            </a:r>
          </a:p>
        </p:txBody>
      </p:sp>
    </p:spTree>
    <p:extLst>
      <p:ext uri="{BB962C8B-B14F-4D97-AF65-F5344CB8AC3E}">
        <p14:creationId xmlns:p14="http://schemas.microsoft.com/office/powerpoint/2010/main" val="337994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1" y="2355308"/>
            <a:ext cx="8839200" cy="430887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409424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FF0F-0E55-AE41-4DEE-EBD5EA20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E47F3-BE80-66C3-25EA-01FF3467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352CA-854B-0DB7-DD6D-274F1FCD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BCC518-0650-C9C7-8A63-B130D56CAA3F}"/>
              </a:ext>
            </a:extLst>
          </p:cNvPr>
          <p:cNvSpPr txBox="1">
            <a:spLocks/>
          </p:cNvSpPr>
          <p:nvPr/>
        </p:nvSpPr>
        <p:spPr>
          <a:xfrm>
            <a:off x="160629" y="1169818"/>
            <a:ext cx="7972152" cy="3246760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/>
              <a:t>Cover only L1 states</a:t>
            </a:r>
          </a:p>
          <a:p>
            <a:pPr marL="360045" lvl="1" indent="0">
              <a:buNone/>
            </a:pPr>
            <a:r>
              <a:rPr lang="en-US" dirty="0"/>
              <a:t>No need to cover all the states of L1, L2 and so on. Cover only the states of L1. Any error in L2, L3 will eventually manifest into L1</a:t>
            </a:r>
          </a:p>
          <a:p>
            <a:pPr marL="360045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( Addresses the state-space explosion problem)</a:t>
            </a:r>
          </a:p>
          <a:p>
            <a:pPr marL="360045" lvl="1" indent="0">
              <a:buNone/>
            </a:pPr>
            <a:endParaRPr lang="en-US" dirty="0"/>
          </a:p>
          <a:p>
            <a:pPr marL="342900" indent="-342900">
              <a:buFont typeface="Wingdings" charset="2"/>
              <a:buAutoNum type="arabicPeriod"/>
            </a:pPr>
            <a:r>
              <a:rPr lang="en-US" dirty="0"/>
              <a:t>Introduce the</a:t>
            </a:r>
            <a:r>
              <a:rPr lang="en-US" i="1" dirty="0"/>
              <a:t> flush</a:t>
            </a:r>
            <a:r>
              <a:rPr lang="en-US" dirty="0"/>
              <a:t> operation</a:t>
            </a:r>
          </a:p>
          <a:p>
            <a:pPr marL="360045" lvl="1" indent="0">
              <a:buNone/>
            </a:pPr>
            <a:r>
              <a:rPr lang="en-US" dirty="0"/>
              <a:t>Flushes the cache block from all levels of the cache hierarchy.</a:t>
            </a:r>
          </a:p>
          <a:p>
            <a:pPr marL="360045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(Addresses the issue of missing states)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45E3F1-BA10-0EE8-5B5C-1C0CBEF7F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CDCD-0BB1-3EB8-A974-66624F67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B55D0-A4FB-943D-1666-A112519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1" y="236872"/>
            <a:ext cx="8753475" cy="4308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3872A-896E-F942-09AF-A913D65DF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40200" y="4893997"/>
            <a:ext cx="863600" cy="1692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36216C-5BC3-7C44-80F8-E30864FFC22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22C02A-CDDF-7C8A-A9C1-DFABEDC74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Proposed Algorithm – SI Protocol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6E1ACC2A-0A42-E29D-1ABC-F5AB274B1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3700" y="667759"/>
            <a:ext cx="3931480" cy="3333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7EEEC-F5CF-7513-A825-283051EA6347}"/>
              </a:ext>
            </a:extLst>
          </p:cNvPr>
          <p:cNvSpPr txBox="1"/>
          <p:nvPr/>
        </p:nvSpPr>
        <p:spPr>
          <a:xfrm>
            <a:off x="160631" y="1786920"/>
            <a:ext cx="5063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600" dirty="0"/>
              <a:t>Notice that an </a:t>
            </a:r>
            <a:r>
              <a:rPr lang="en-US" sz="1600" i="1" dirty="0"/>
              <a:t>n-hypercube </a:t>
            </a:r>
            <a:r>
              <a:rPr lang="en-US" sz="1600" dirty="0"/>
              <a:t>can be divided into </a:t>
            </a:r>
            <a:r>
              <a:rPr lang="en-US" sz="1600" i="1" dirty="0">
                <a:solidFill>
                  <a:srgbClr val="FF0000"/>
                </a:solidFill>
              </a:rPr>
              <a:t>two</a:t>
            </a:r>
            <a:r>
              <a:rPr lang="en-US" sz="1600" dirty="0"/>
              <a:t> isomorphic halves.</a:t>
            </a:r>
          </a:p>
          <a:p>
            <a:pPr marL="228600" indent="-228600">
              <a:buAutoNum type="arabicPeriod"/>
            </a:pPr>
            <a:r>
              <a:rPr lang="en-US" sz="1600" dirty="0"/>
              <a:t>One instruction helps to cover </a:t>
            </a:r>
            <a:r>
              <a:rPr lang="en-US" sz="1600" dirty="0">
                <a:solidFill>
                  <a:srgbClr val="FF0000"/>
                </a:solidFill>
              </a:rPr>
              <a:t>two</a:t>
            </a:r>
            <a:r>
              <a:rPr lang="en-US" sz="1600" dirty="0"/>
              <a:t> transitions of the global </a:t>
            </a:r>
            <a:r>
              <a:rPr lang="en-US" sz="1600" i="1" dirty="0"/>
              <a:t>n-hypercube.</a:t>
            </a:r>
          </a:p>
          <a:p>
            <a:pPr marL="228600" indent="-228600">
              <a:buAutoNum type="arabicPeriod"/>
            </a:pPr>
            <a:r>
              <a:rPr lang="en-US" sz="1600" dirty="0"/>
              <a:t>The idea is to do coordinated traversal of two components by the different cores, ensuring all states and transitions of the global FSM of a block are covered.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56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B77D7-4BC7-B1F3-6C9E-1D95AB652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A18F0-3BD7-E04D-876D-C2B180EE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1" y="236872"/>
            <a:ext cx="8753475" cy="4308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OUR APPROACH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610F46-2C73-FA35-6B70-58B31D48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1195" y="178506"/>
            <a:ext cx="3752174" cy="39882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AAF16-1BF6-05DA-0277-FCFF87F6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200" y="4893997"/>
            <a:ext cx="863600" cy="1692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36216C-5BC3-7C44-80F8-E30864FFC22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CBD5C0-94E9-D190-094E-76906C4CA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Proposed Algorithm – MSI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EC648-2521-8DDD-3B30-3A5FCC5B20A2}"/>
              </a:ext>
            </a:extLst>
          </p:cNvPr>
          <p:cNvSpPr txBox="1"/>
          <p:nvPr/>
        </p:nvSpPr>
        <p:spPr>
          <a:xfrm>
            <a:off x="303755" y="1718604"/>
            <a:ext cx="3496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800" dirty="0"/>
              <a:t>Traversal for the hypercube</a:t>
            </a:r>
          </a:p>
          <a:p>
            <a:pPr marL="228600" indent="-228600">
              <a:buAutoNum type="arabicPeriod"/>
            </a:pPr>
            <a:r>
              <a:rPr lang="en-US" sz="1800" dirty="0"/>
              <a:t>Traversal for the clique</a:t>
            </a:r>
          </a:p>
          <a:p>
            <a:pPr marL="228600" indent="-228600">
              <a:buAutoNum type="arabicPeriod"/>
            </a:pPr>
            <a:r>
              <a:rPr lang="en-US" sz="1800" dirty="0"/>
              <a:t>Other transitions from S to M</a:t>
            </a:r>
          </a:p>
        </p:txBody>
      </p:sp>
    </p:spTree>
    <p:extLst>
      <p:ext uri="{BB962C8B-B14F-4D97-AF65-F5344CB8AC3E}">
        <p14:creationId xmlns:p14="http://schemas.microsoft.com/office/powerpoint/2010/main" val="177404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6C9E-E1F5-980F-A4D2-1123B4CF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03E33-0641-9E83-EBC6-D01270BA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17364-7ACE-CA11-6E0B-9A88FB63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6EC4A8-BF80-EE03-AADA-7CDFE333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4841" y="421533"/>
            <a:ext cx="4089263" cy="3654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5370AB-5508-2CAC-97C2-FBB654E42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Proposed Algorithm – MESI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F7ED1-75CD-CF52-546C-F5D963E3BCAF}"/>
              </a:ext>
            </a:extLst>
          </p:cNvPr>
          <p:cNvSpPr txBox="1"/>
          <p:nvPr/>
        </p:nvSpPr>
        <p:spPr>
          <a:xfrm>
            <a:off x="160631" y="1786920"/>
            <a:ext cx="38945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800" dirty="0"/>
              <a:t>Traversal for the hypercube</a:t>
            </a:r>
          </a:p>
          <a:p>
            <a:pPr marL="228600" indent="-228600">
              <a:buAutoNum type="arabicPeriod"/>
            </a:pPr>
            <a:r>
              <a:rPr lang="en-US" sz="1800" dirty="0"/>
              <a:t>Traversal for the clique</a:t>
            </a:r>
          </a:p>
          <a:p>
            <a:pPr marL="228600" indent="-228600">
              <a:buAutoNum type="arabicPeriod"/>
            </a:pPr>
            <a:r>
              <a:rPr lang="en-US" sz="1800" dirty="0"/>
              <a:t>Other transitions from S to M</a:t>
            </a:r>
          </a:p>
          <a:p>
            <a:pPr marL="228600" indent="-228600">
              <a:buAutoNum type="arabicPeriod"/>
            </a:pPr>
            <a:r>
              <a:rPr lang="en-US" sz="1800" dirty="0"/>
              <a:t>E to S states</a:t>
            </a:r>
          </a:p>
          <a:p>
            <a:pPr marL="228600" indent="-228600">
              <a:buAutoNum type="arabicPeriod"/>
            </a:pPr>
            <a:r>
              <a:rPr lang="en-US" sz="1800" dirty="0"/>
              <a:t>E to M states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023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62E8C-55D5-7513-C308-F9AA9DAE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362B92-B28F-C4AF-0665-68560453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A8B46-BD04-1432-7A3B-59E0CC85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AED0D7-85AF-9778-65E1-500404CA1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2053CF-C196-E628-DC64-A9EDDECA2143}"/>
              </a:ext>
            </a:extLst>
          </p:cNvPr>
          <p:cNvSpPr txBox="1">
            <a:spLocks/>
          </p:cNvSpPr>
          <p:nvPr/>
        </p:nvSpPr>
        <p:spPr>
          <a:xfrm>
            <a:off x="160629" y="1110561"/>
            <a:ext cx="8458715" cy="3414103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Used the Structural Simulation Toolkit (SST) for simulation and validation of our and other approaches</a:t>
            </a:r>
          </a:p>
          <a:p>
            <a:pPr marL="645795" lvl="1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Used </a:t>
            </a:r>
            <a:r>
              <a:rPr lang="en-US" i="1" dirty="0">
                <a:solidFill>
                  <a:srgbClr val="FF0000"/>
                </a:solidFill>
              </a:rPr>
              <a:t>Prospero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memHierarchy</a:t>
            </a:r>
            <a:r>
              <a:rPr lang="en-US" dirty="0">
                <a:solidFill>
                  <a:srgbClr val="FF0000"/>
                </a:solidFill>
              </a:rPr>
              <a:t>, and the </a:t>
            </a:r>
            <a:r>
              <a:rPr lang="en-US" i="1" dirty="0">
                <a:solidFill>
                  <a:srgbClr val="FF0000"/>
                </a:solidFill>
              </a:rPr>
              <a:t>Merlin</a:t>
            </a:r>
            <a:r>
              <a:rPr lang="en-US" dirty="0">
                <a:solidFill>
                  <a:srgbClr val="FF0000"/>
                </a:solidFill>
              </a:rPr>
              <a:t> module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SST has a built-in MSI and MESI cache coherence module</a:t>
            </a:r>
          </a:p>
          <a:p>
            <a:pPr marL="645795" lvl="1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For SI, we used </a:t>
            </a:r>
            <a:r>
              <a:rPr lang="en-US" i="1" dirty="0">
                <a:solidFill>
                  <a:srgbClr val="FF0000"/>
                </a:solidFill>
              </a:rPr>
              <a:t>write-through</a:t>
            </a:r>
            <a:r>
              <a:rPr lang="en-US" dirty="0">
                <a:solidFill>
                  <a:srgbClr val="FF0000"/>
                </a:solidFill>
              </a:rPr>
              <a:t> caches ( no need to issue </a:t>
            </a:r>
            <a:r>
              <a:rPr lang="en-US" i="1" dirty="0">
                <a:solidFill>
                  <a:srgbClr val="FF0000"/>
                </a:solidFill>
              </a:rPr>
              <a:t>a write </a:t>
            </a:r>
            <a:r>
              <a:rPr lang="en-US" dirty="0">
                <a:solidFill>
                  <a:srgbClr val="FF0000"/>
                </a:solidFill>
              </a:rPr>
              <a:t>instruction)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Implemented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flush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operation inside SST cache control elements</a:t>
            </a:r>
          </a:p>
          <a:p>
            <a:pPr marL="645795" lvl="1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Immediately </a:t>
            </a:r>
            <a:r>
              <a:rPr lang="en-US" i="1" dirty="0">
                <a:solidFill>
                  <a:srgbClr val="FF0000"/>
                </a:solidFill>
              </a:rPr>
              <a:t>invalidates </a:t>
            </a:r>
            <a:r>
              <a:rPr lang="en-US" dirty="0">
                <a:solidFill>
                  <a:srgbClr val="FF0000"/>
                </a:solidFill>
              </a:rPr>
              <a:t>all copies of the memory block for all caches and main memory 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Implemented our tester as an SST component</a:t>
            </a:r>
          </a:p>
          <a:p>
            <a:pPr marL="645795" lvl="1" indent="-285750"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memHierarchyTester</a:t>
            </a:r>
            <a:r>
              <a:rPr lang="en-US" dirty="0">
                <a:solidFill>
                  <a:srgbClr val="FF0000"/>
                </a:solidFill>
              </a:rPr>
              <a:t> – ported from the Ruby Tester of Gem5</a:t>
            </a:r>
          </a:p>
        </p:txBody>
      </p:sp>
    </p:spTree>
    <p:extLst>
      <p:ext uri="{BB962C8B-B14F-4D97-AF65-F5344CB8AC3E}">
        <p14:creationId xmlns:p14="http://schemas.microsoft.com/office/powerpoint/2010/main" val="8571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D90C-8A67-3BAE-7C65-E437A797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5E900-F030-C94D-A434-226FCA42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50E7F-F74A-0AF9-1967-136CD344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45C9D5-C32B-5EEF-F02D-503D7496B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4C808D-80D5-AAA4-1B49-303873A9AE6C}"/>
              </a:ext>
            </a:extLst>
          </p:cNvPr>
          <p:cNvSpPr txBox="1">
            <a:spLocks/>
          </p:cNvSpPr>
          <p:nvPr/>
        </p:nvSpPr>
        <p:spPr>
          <a:xfrm>
            <a:off x="140100" y="1506561"/>
            <a:ext cx="3871725" cy="430887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Memory requirement is low</a:t>
            </a:r>
          </a:p>
        </p:txBody>
      </p:sp>
      <p:graphicFrame>
        <p:nvGraphicFramePr>
          <p:cNvPr id="5" name="Google Shape;1071;p32">
            <a:extLst>
              <a:ext uri="{FF2B5EF4-FFF2-40B4-BE49-F238E27FC236}">
                <a16:creationId xmlns:a16="http://schemas.microsoft.com/office/drawing/2014/main" id="{BA37EE11-E0B7-91D5-2D66-B22A802C6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726157"/>
              </p:ext>
            </p:extLst>
          </p:nvPr>
        </p:nvGraphicFramePr>
        <p:xfrm>
          <a:off x="3641697" y="967157"/>
          <a:ext cx="5154300" cy="254731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28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Protocol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4 Cores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6 Cores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bg1"/>
                          </a:solidFill>
                          <a:sym typeface="Gill Sans"/>
                        </a:rPr>
                        <a:t>8 Cores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72.25 KB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72.69 KB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74.24KB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MSI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72.15 KB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72.15 KB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72.15 KB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MESI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72.47 KB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72.85 KB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74.4 KB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0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8F37C-9EC8-4C11-F21C-3C23511A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591255-295A-B835-001A-2C5097C1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67"/>
            <a:ext cx="8753475" cy="430887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B4803-05D5-EC1F-D2EE-7707FFD1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200" y="4893997"/>
            <a:ext cx="863600" cy="169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836216C-5BC3-7C44-80F8-E30864FFC22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AB3D7D-11D9-95E0-01F6-E43B09E54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476954"/>
            <a:ext cx="8753475" cy="36933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FA40A5-1893-5213-BD18-F78DDB0EFF1E}"/>
              </a:ext>
            </a:extLst>
          </p:cNvPr>
          <p:cNvSpPr txBox="1">
            <a:spLocks/>
          </p:cNvSpPr>
          <p:nvPr/>
        </p:nvSpPr>
        <p:spPr>
          <a:xfrm>
            <a:off x="6566866" y="1086045"/>
            <a:ext cx="2186609" cy="559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50% fewer test cases.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5D4264-62CB-A519-749B-2BCB117B6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967436"/>
              </p:ext>
            </p:extLst>
          </p:nvPr>
        </p:nvGraphicFramePr>
        <p:xfrm>
          <a:off x="152400" y="904694"/>
          <a:ext cx="6542598" cy="371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5D55F3-76D4-3AED-DCB3-0D85691FE20A}"/>
              </a:ext>
            </a:extLst>
          </p:cNvPr>
          <p:cNvSpPr/>
          <p:nvPr/>
        </p:nvSpPr>
        <p:spPr>
          <a:xfrm>
            <a:off x="3516924" y="2762897"/>
            <a:ext cx="1055076" cy="668057"/>
          </a:xfrm>
          <a:prstGeom prst="roundRect">
            <a:avLst/>
          </a:prstGeom>
          <a:noFill/>
          <a:ln w="25400" cmpd="dbl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5076"/>
                      <a:gd name="connsiteY0" fmla="*/ 111345 h 668057"/>
                      <a:gd name="connsiteX1" fmla="*/ 111345 w 1055076"/>
                      <a:gd name="connsiteY1" fmla="*/ 0 h 668057"/>
                      <a:gd name="connsiteX2" fmla="*/ 544186 w 1055076"/>
                      <a:gd name="connsiteY2" fmla="*/ 0 h 668057"/>
                      <a:gd name="connsiteX3" fmla="*/ 943731 w 1055076"/>
                      <a:gd name="connsiteY3" fmla="*/ 0 h 668057"/>
                      <a:gd name="connsiteX4" fmla="*/ 1055076 w 1055076"/>
                      <a:gd name="connsiteY4" fmla="*/ 111345 h 668057"/>
                      <a:gd name="connsiteX5" fmla="*/ 1055076 w 1055076"/>
                      <a:gd name="connsiteY5" fmla="*/ 556712 h 668057"/>
                      <a:gd name="connsiteX6" fmla="*/ 943731 w 1055076"/>
                      <a:gd name="connsiteY6" fmla="*/ 668057 h 668057"/>
                      <a:gd name="connsiteX7" fmla="*/ 527538 w 1055076"/>
                      <a:gd name="connsiteY7" fmla="*/ 668057 h 668057"/>
                      <a:gd name="connsiteX8" fmla="*/ 111345 w 1055076"/>
                      <a:gd name="connsiteY8" fmla="*/ 668057 h 668057"/>
                      <a:gd name="connsiteX9" fmla="*/ 0 w 1055076"/>
                      <a:gd name="connsiteY9" fmla="*/ 556712 h 668057"/>
                      <a:gd name="connsiteX10" fmla="*/ 0 w 1055076"/>
                      <a:gd name="connsiteY10" fmla="*/ 111345 h 668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5076" h="668057" extrusionOk="0">
                        <a:moveTo>
                          <a:pt x="0" y="111345"/>
                        </a:moveTo>
                        <a:cubicBezTo>
                          <a:pt x="-14746" y="40755"/>
                          <a:pt x="41263" y="3223"/>
                          <a:pt x="111345" y="0"/>
                        </a:cubicBezTo>
                        <a:cubicBezTo>
                          <a:pt x="198071" y="-47593"/>
                          <a:pt x="405814" y="40259"/>
                          <a:pt x="544186" y="0"/>
                        </a:cubicBezTo>
                        <a:cubicBezTo>
                          <a:pt x="682558" y="-40259"/>
                          <a:pt x="782146" y="7833"/>
                          <a:pt x="943731" y="0"/>
                        </a:cubicBezTo>
                        <a:cubicBezTo>
                          <a:pt x="997278" y="-4348"/>
                          <a:pt x="1063452" y="53853"/>
                          <a:pt x="1055076" y="111345"/>
                        </a:cubicBezTo>
                        <a:cubicBezTo>
                          <a:pt x="1073266" y="274588"/>
                          <a:pt x="1017631" y="336407"/>
                          <a:pt x="1055076" y="556712"/>
                        </a:cubicBezTo>
                        <a:cubicBezTo>
                          <a:pt x="1058481" y="612666"/>
                          <a:pt x="995213" y="676855"/>
                          <a:pt x="943731" y="668057"/>
                        </a:cubicBezTo>
                        <a:cubicBezTo>
                          <a:pt x="786087" y="675290"/>
                          <a:pt x="612149" y="632562"/>
                          <a:pt x="527538" y="668057"/>
                        </a:cubicBezTo>
                        <a:cubicBezTo>
                          <a:pt x="442927" y="703552"/>
                          <a:pt x="293604" y="635046"/>
                          <a:pt x="111345" y="668057"/>
                        </a:cubicBezTo>
                        <a:cubicBezTo>
                          <a:pt x="42422" y="667632"/>
                          <a:pt x="2309" y="611873"/>
                          <a:pt x="0" y="556712"/>
                        </a:cubicBezTo>
                        <a:cubicBezTo>
                          <a:pt x="-31988" y="463981"/>
                          <a:pt x="33101" y="203852"/>
                          <a:pt x="0" y="1113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437D24-E66F-744A-47F5-BC6C458AFD63}"/>
              </a:ext>
            </a:extLst>
          </p:cNvPr>
          <p:cNvSpPr/>
          <p:nvPr/>
        </p:nvSpPr>
        <p:spPr>
          <a:xfrm>
            <a:off x="5349632" y="2696466"/>
            <a:ext cx="1055076" cy="668057"/>
          </a:xfrm>
          <a:prstGeom prst="roundRect">
            <a:avLst/>
          </a:prstGeom>
          <a:noFill/>
          <a:ln w="25400" cmpd="dbl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5076"/>
                      <a:gd name="connsiteY0" fmla="*/ 111345 h 668057"/>
                      <a:gd name="connsiteX1" fmla="*/ 111345 w 1055076"/>
                      <a:gd name="connsiteY1" fmla="*/ 0 h 668057"/>
                      <a:gd name="connsiteX2" fmla="*/ 544186 w 1055076"/>
                      <a:gd name="connsiteY2" fmla="*/ 0 h 668057"/>
                      <a:gd name="connsiteX3" fmla="*/ 943731 w 1055076"/>
                      <a:gd name="connsiteY3" fmla="*/ 0 h 668057"/>
                      <a:gd name="connsiteX4" fmla="*/ 1055076 w 1055076"/>
                      <a:gd name="connsiteY4" fmla="*/ 111345 h 668057"/>
                      <a:gd name="connsiteX5" fmla="*/ 1055076 w 1055076"/>
                      <a:gd name="connsiteY5" fmla="*/ 556712 h 668057"/>
                      <a:gd name="connsiteX6" fmla="*/ 943731 w 1055076"/>
                      <a:gd name="connsiteY6" fmla="*/ 668057 h 668057"/>
                      <a:gd name="connsiteX7" fmla="*/ 527538 w 1055076"/>
                      <a:gd name="connsiteY7" fmla="*/ 668057 h 668057"/>
                      <a:gd name="connsiteX8" fmla="*/ 111345 w 1055076"/>
                      <a:gd name="connsiteY8" fmla="*/ 668057 h 668057"/>
                      <a:gd name="connsiteX9" fmla="*/ 0 w 1055076"/>
                      <a:gd name="connsiteY9" fmla="*/ 556712 h 668057"/>
                      <a:gd name="connsiteX10" fmla="*/ 0 w 1055076"/>
                      <a:gd name="connsiteY10" fmla="*/ 111345 h 668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5076" h="668057" extrusionOk="0">
                        <a:moveTo>
                          <a:pt x="0" y="111345"/>
                        </a:moveTo>
                        <a:cubicBezTo>
                          <a:pt x="-14746" y="40755"/>
                          <a:pt x="41263" y="3223"/>
                          <a:pt x="111345" y="0"/>
                        </a:cubicBezTo>
                        <a:cubicBezTo>
                          <a:pt x="198071" y="-47593"/>
                          <a:pt x="405814" y="40259"/>
                          <a:pt x="544186" y="0"/>
                        </a:cubicBezTo>
                        <a:cubicBezTo>
                          <a:pt x="682558" y="-40259"/>
                          <a:pt x="782146" y="7833"/>
                          <a:pt x="943731" y="0"/>
                        </a:cubicBezTo>
                        <a:cubicBezTo>
                          <a:pt x="997278" y="-4348"/>
                          <a:pt x="1063452" y="53853"/>
                          <a:pt x="1055076" y="111345"/>
                        </a:cubicBezTo>
                        <a:cubicBezTo>
                          <a:pt x="1073266" y="274588"/>
                          <a:pt x="1017631" y="336407"/>
                          <a:pt x="1055076" y="556712"/>
                        </a:cubicBezTo>
                        <a:cubicBezTo>
                          <a:pt x="1058481" y="612666"/>
                          <a:pt x="995213" y="676855"/>
                          <a:pt x="943731" y="668057"/>
                        </a:cubicBezTo>
                        <a:cubicBezTo>
                          <a:pt x="786087" y="675290"/>
                          <a:pt x="612149" y="632562"/>
                          <a:pt x="527538" y="668057"/>
                        </a:cubicBezTo>
                        <a:cubicBezTo>
                          <a:pt x="442927" y="703552"/>
                          <a:pt x="293604" y="635046"/>
                          <a:pt x="111345" y="668057"/>
                        </a:cubicBezTo>
                        <a:cubicBezTo>
                          <a:pt x="42422" y="667632"/>
                          <a:pt x="2309" y="611873"/>
                          <a:pt x="0" y="556712"/>
                        </a:cubicBezTo>
                        <a:cubicBezTo>
                          <a:pt x="-31988" y="463981"/>
                          <a:pt x="33101" y="203852"/>
                          <a:pt x="0" y="1113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6611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1" y="1078230"/>
            <a:ext cx="8753475" cy="187170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Introduction</a:t>
            </a:r>
          </a:p>
          <a:p>
            <a:pPr marL="342900" indent="-342900">
              <a:buAutoNum type="arabicPeriod"/>
            </a:pPr>
            <a:r>
              <a:rPr lang="en-US" dirty="0"/>
              <a:t>Background</a:t>
            </a:r>
          </a:p>
          <a:p>
            <a:pPr marL="342900" indent="-342900">
              <a:buAutoNum type="arabicPeriod"/>
            </a:pPr>
            <a:r>
              <a:rPr lang="en-US" dirty="0"/>
              <a:t>Our Approach</a:t>
            </a:r>
          </a:p>
          <a:p>
            <a:pPr marL="342900" indent="-342900">
              <a:buAutoNum type="arabicPeriod"/>
            </a:pPr>
            <a:r>
              <a:rPr lang="en-US" dirty="0"/>
              <a:t>Results</a:t>
            </a:r>
          </a:p>
          <a:p>
            <a:pPr marL="342900" indent="-342900">
              <a:buAutoNum type="arabicPeriod"/>
            </a:pPr>
            <a:r>
              <a:rPr lang="en-US" dirty="0"/>
              <a:t>Conclusions &amp; 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E4072-6BFE-A961-57FB-9ECBA5806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E3116-8E04-CC5C-49E4-49BEB116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933A9-812B-2EFA-06B0-2226E253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88631-58EF-04AA-5411-F50E305E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0A0286-2D99-B540-10CD-7CEC3BB66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Finding Bugs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A11AE1-B1CB-20AE-A6B8-4A1F35F00254}"/>
              </a:ext>
            </a:extLst>
          </p:cNvPr>
          <p:cNvSpPr txBox="1">
            <a:spLocks/>
          </p:cNvSpPr>
          <p:nvPr/>
        </p:nvSpPr>
        <p:spPr>
          <a:xfrm>
            <a:off x="160629" y="1110561"/>
            <a:ext cx="8458715" cy="3414103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Well-known bug inside SST-13 – Read after Write Bugs</a:t>
            </a:r>
          </a:p>
          <a:p>
            <a:pPr marL="360045" lvl="1" indent="0">
              <a:buNone/>
            </a:pPr>
            <a:r>
              <a:rPr lang="en-US" i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i="1" dirty="0" err="1">
                <a:solidFill>
                  <a:srgbClr val="FF0000"/>
                </a:solidFill>
                <a:hlinkClick r:id="rId2"/>
              </a:rPr>
              <a:t>github.com</a:t>
            </a:r>
            <a:r>
              <a:rPr lang="en-US" i="1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i="1" dirty="0" err="1">
                <a:solidFill>
                  <a:srgbClr val="FF0000"/>
                </a:solidFill>
                <a:hlinkClick r:id="rId2"/>
              </a:rPr>
              <a:t>sstsimulator</a:t>
            </a:r>
            <a:r>
              <a:rPr lang="en-US" i="1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i="1" dirty="0" err="1">
                <a:solidFill>
                  <a:srgbClr val="FF0000"/>
                </a:solidFill>
                <a:hlinkClick r:id="rId2"/>
              </a:rPr>
              <a:t>sst</a:t>
            </a:r>
            <a:r>
              <a:rPr lang="en-US" i="1" dirty="0">
                <a:solidFill>
                  <a:srgbClr val="FF0000"/>
                </a:solidFill>
                <a:hlinkClick r:id="rId2"/>
              </a:rPr>
              <a:t>-elements/issues/1934</a:t>
            </a:r>
            <a:endParaRPr lang="en-US" i="1" dirty="0">
              <a:solidFill>
                <a:srgbClr val="FF0000"/>
              </a:solidFill>
            </a:endParaRPr>
          </a:p>
          <a:p>
            <a:pPr marL="360045" lvl="1" indent="0">
              <a:buNone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memHierarchyTester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– component for SST (inspired by Gem5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RubyTester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 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Random Tester framework catches the bug in more than 1000 steps.</a:t>
            </a:r>
          </a:p>
          <a:p>
            <a:pPr marL="360045" lvl="1" indent="0">
              <a:buNone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MemHierarchyTester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[performCallBack:314]: Action/check failure: proc 1444 at the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address: 464,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byte_number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0, the expected value is 3f but received 99 instead.</a:t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Time: </a:t>
            </a:r>
            <a:r>
              <a:rPr lang="en-US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6002000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Directed testing framework catches the bug in less than 50 steps.</a:t>
            </a:r>
          </a:p>
          <a:p>
            <a:pPr marL="360045" lvl="1" indent="0"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MemHierarchyTester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[performCallBack:314]: Action/check failure: proc 47 at the</a:t>
            </a:r>
            <a:br>
              <a:rPr lang="en-US" sz="26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address: 0,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byte_number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0, the expected value is 75 but received 5d instead.</a:t>
            </a:r>
            <a:br>
              <a:rPr lang="en-US" sz="26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Time: 4373000</a:t>
            </a:r>
            <a:endParaRPr lang="en-US" sz="262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AutoNum type="arabicPeriod"/>
            </a:pPr>
            <a:endParaRPr lang="en-US" sz="2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1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7236-219C-E7E9-914A-BEAF5E9CC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A6951A-FDB2-B36E-52FB-360EBF61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355308"/>
            <a:ext cx="8839200" cy="430887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35429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0CF3-2F67-2291-1096-E5105C1AE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00220-8FCA-9BBA-7AAF-256E0588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92726-469D-F685-049D-E07B5092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B99BB-2A09-1C0B-D3C5-BCC12F3E0D35}"/>
              </a:ext>
            </a:extLst>
          </p:cNvPr>
          <p:cNvSpPr txBox="1">
            <a:spLocks/>
          </p:cNvSpPr>
          <p:nvPr/>
        </p:nvSpPr>
        <p:spPr>
          <a:xfrm>
            <a:off x="160629" y="1110561"/>
            <a:ext cx="8458715" cy="1296577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Transient States</a:t>
            </a:r>
          </a:p>
          <a:p>
            <a:pPr marL="360045" lvl="1" indent="0">
              <a:buNone/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What happens when two cores issue instructions at the same time?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Path coverage</a:t>
            </a:r>
          </a:p>
          <a:p>
            <a:pPr marL="360045" lvl="1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Any guarantee of path coverage?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Wingdings" charset="2"/>
              <a:buAutoNum type="arabicPeriod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8F0D5C-9848-3551-DCC3-DD9EC39E0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88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14AF3-8854-54BD-9DFE-99C4C0A6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247E99-3152-86A3-C870-58BC434A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355308"/>
            <a:ext cx="8839200" cy="430887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09351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Multi-level caching – ISSUES with directed testing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Exponential number of states and transitions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616251-1B23-F437-4F8E-DFF79DA9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760" y="1022991"/>
            <a:ext cx="3549655" cy="3734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017AE-D12D-93D3-4D35-C7F0ED09B069}"/>
              </a:ext>
            </a:extLst>
          </p:cNvPr>
          <p:cNvSpPr txBox="1"/>
          <p:nvPr/>
        </p:nvSpPr>
        <p:spPr>
          <a:xfrm>
            <a:off x="4583690" y="1004956"/>
            <a:ext cx="47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II,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D8EAB-741E-5DD9-78AF-1FB1F09DDA7F}"/>
              </a:ext>
            </a:extLst>
          </p:cNvPr>
          <p:cNvSpPr txBox="1"/>
          <p:nvPr/>
        </p:nvSpPr>
        <p:spPr>
          <a:xfrm>
            <a:off x="6031768" y="1004955"/>
            <a:ext cx="47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IS,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6CA07-43F1-D3A4-53AB-D6BDC176399F}"/>
              </a:ext>
            </a:extLst>
          </p:cNvPr>
          <p:cNvSpPr txBox="1"/>
          <p:nvPr/>
        </p:nvSpPr>
        <p:spPr>
          <a:xfrm>
            <a:off x="7479846" y="997669"/>
            <a:ext cx="47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II,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F5D9E-9C89-ABAE-B1FE-8172D489704E}"/>
              </a:ext>
            </a:extLst>
          </p:cNvPr>
          <p:cNvSpPr txBox="1"/>
          <p:nvPr/>
        </p:nvSpPr>
        <p:spPr>
          <a:xfrm>
            <a:off x="4537366" y="1987461"/>
            <a:ext cx="56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SI, S1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608D3-0E52-E87F-3CAA-7E124D3730E7}"/>
              </a:ext>
            </a:extLst>
          </p:cNvPr>
          <p:cNvSpPr txBox="1"/>
          <p:nvPr/>
        </p:nvSpPr>
        <p:spPr>
          <a:xfrm>
            <a:off x="5983609" y="1987461"/>
            <a:ext cx="567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SS 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96CE4-9653-46DF-D779-C395662D9CF2}"/>
              </a:ext>
            </a:extLst>
          </p:cNvPr>
          <p:cNvSpPr txBox="1"/>
          <p:nvPr/>
        </p:nvSpPr>
        <p:spPr>
          <a:xfrm>
            <a:off x="7459924" y="1987461"/>
            <a:ext cx="51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SI, 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B725E7-E0B1-2203-8485-0F5F250284DE}"/>
              </a:ext>
            </a:extLst>
          </p:cNvPr>
          <p:cNvSpPr txBox="1"/>
          <p:nvPr/>
        </p:nvSpPr>
        <p:spPr>
          <a:xfrm>
            <a:off x="4583690" y="2969966"/>
            <a:ext cx="47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II, S1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14163-FD58-273C-CC53-C7DE278F99FC}"/>
              </a:ext>
            </a:extLst>
          </p:cNvPr>
          <p:cNvSpPr txBox="1"/>
          <p:nvPr/>
        </p:nvSpPr>
        <p:spPr>
          <a:xfrm>
            <a:off x="6008849" y="2962877"/>
            <a:ext cx="519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IS, 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4327B-84F7-00AF-2E2E-30ECE14FFC7B}"/>
              </a:ext>
            </a:extLst>
          </p:cNvPr>
          <p:cNvSpPr txBox="1"/>
          <p:nvPr/>
        </p:nvSpPr>
        <p:spPr>
          <a:xfrm>
            <a:off x="7479845" y="2962877"/>
            <a:ext cx="47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II, 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AB2A83-AB72-EAEC-BF86-1FCF3585FF25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5054641" y="1143455"/>
            <a:ext cx="977127" cy="1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2716D9-106A-1C1B-567D-184AD616E0A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502719" y="1136169"/>
            <a:ext cx="977127" cy="7286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18D989-78D8-1C2D-60DD-5395B38B4CB2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flipH="1">
            <a:off x="4818922" y="1281955"/>
            <a:ext cx="244" cy="705506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477336-1EA3-1DD4-D0F2-B3EEEA16CF8B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818922" y="2264460"/>
            <a:ext cx="244" cy="705506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DD792F-26D0-C473-970B-60390A34D65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100477" y="2125961"/>
            <a:ext cx="883132" cy="0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0591F6-940B-144B-26AF-B50B6CAA116B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6267243" y="1281954"/>
            <a:ext cx="1" cy="705507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FE1206F-A2E1-52ED-5458-FC337BDC739B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6267243" y="2264460"/>
            <a:ext cx="1160" cy="698417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8DA5E5-A6EF-BED7-18A5-9C2C39DD6F7C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6527957" y="3101377"/>
            <a:ext cx="951888" cy="0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AE85B3-2824-5C8F-BC06-5A8677970265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5054641" y="3101377"/>
            <a:ext cx="954208" cy="7089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9D602E5-B0CC-3B0A-877B-52353BFB95B7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7715321" y="1274668"/>
            <a:ext cx="1" cy="712793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E9E87AF-18BB-CC44-7059-2BB7B6943A3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550876" y="2125961"/>
            <a:ext cx="909048" cy="0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A94C44-A4D3-0FFD-E48B-097F858B1B3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7715321" y="2264460"/>
            <a:ext cx="0" cy="698417"/>
          </a:xfrm>
          <a:prstGeom prst="straightConnector1">
            <a:avLst/>
          </a:prstGeom>
          <a:ln w="25400" cap="rnd" cmpd="sng">
            <a:solidFill>
              <a:schemeClr val="tx2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5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3CA5-79F9-5D82-22EB-6B1533EF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FDB72-5234-F26A-2174-88598E70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" y="145428"/>
            <a:ext cx="8753475" cy="430887"/>
          </a:xfrm>
        </p:spPr>
        <p:txBody>
          <a:bodyPr/>
          <a:lstStyle/>
          <a:p>
            <a:r>
              <a:rPr lang="en-US" dirty="0"/>
              <a:t>Multi-level caching – ISSUES with directed testing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DCCB0-D328-ED57-F6C3-7FF5568B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6A87DA-014C-A229-42AA-2FDEE6E60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MISSING STATES – MESI protocols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355BD-CBD8-3285-164B-C815280C0956}"/>
              </a:ext>
            </a:extLst>
          </p:cNvPr>
          <p:cNvSpPr txBox="1"/>
          <p:nvPr/>
        </p:nvSpPr>
        <p:spPr>
          <a:xfrm>
            <a:off x="740562" y="1556087"/>
            <a:ext cx="2420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Test Cases</a:t>
            </a:r>
          </a:p>
          <a:p>
            <a:pPr marL="640080" lvl="1" indent="-228600">
              <a:buAutoNum type="arabicPeriod"/>
            </a:pPr>
            <a:r>
              <a:rPr lang="en-US" sz="1800" dirty="0"/>
              <a:t>P0: Load B0</a:t>
            </a:r>
          </a:p>
          <a:p>
            <a:pPr marL="640080" lvl="1" indent="-228600">
              <a:buAutoNum type="arabicPeriod"/>
            </a:pPr>
            <a:r>
              <a:rPr lang="en-US" sz="1800" dirty="0"/>
              <a:t>P1: Load B0</a:t>
            </a:r>
          </a:p>
          <a:p>
            <a:pPr marL="640080" lvl="1" indent="-228600">
              <a:buAutoNum type="arabicPeriod"/>
            </a:pPr>
            <a:r>
              <a:rPr lang="en-US" sz="1800" dirty="0"/>
              <a:t>P1: Load B1</a:t>
            </a:r>
          </a:p>
          <a:p>
            <a:pPr marL="640080" lvl="1" indent="-228600">
              <a:buAutoNum type="arabicPeriod"/>
            </a:pPr>
            <a:r>
              <a:rPr lang="en-US" sz="1800" dirty="0"/>
              <a:t>P0: Load B1</a:t>
            </a:r>
          </a:p>
          <a:p>
            <a:pPr marL="640080" lvl="1" indent="-228600">
              <a:buAutoNum type="arabicPeriod"/>
            </a:pPr>
            <a:r>
              <a:rPr lang="en-US" sz="1800" dirty="0"/>
              <a:t>P1: Load B0</a:t>
            </a:r>
          </a:p>
          <a:p>
            <a:pPr lvl="1"/>
            <a:r>
              <a:rPr lang="en-US" sz="1800" dirty="0"/>
              <a:t>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CDA36B-CE9B-FB34-A6F5-DCCA1156563B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5818305" y="1780427"/>
            <a:ext cx="1446059" cy="1224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8ED43-3B55-8573-1442-1EA51158567A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>
            <a:off x="7425182" y="1918926"/>
            <a:ext cx="0" cy="1250278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AEAA8D-8038-E341-265F-0E999FFCB38F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>
            <a:off x="5828034" y="3307704"/>
            <a:ext cx="1404134" cy="608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A5381D-565A-46B3-0891-53CC6BEA5E3E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5667217" y="1931168"/>
            <a:ext cx="1038" cy="123864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C2E065-6F7D-85D6-4B2B-4E1828FA65D6}"/>
              </a:ext>
            </a:extLst>
          </p:cNvPr>
          <p:cNvSpPr txBox="1"/>
          <p:nvPr/>
        </p:nvSpPr>
        <p:spPr>
          <a:xfrm>
            <a:off x="5518204" y="1654169"/>
            <a:ext cx="30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C50FAE-A136-F9C9-010F-FF63CEEE3FAF}"/>
              </a:ext>
            </a:extLst>
          </p:cNvPr>
          <p:cNvSpPr txBox="1"/>
          <p:nvPr/>
        </p:nvSpPr>
        <p:spPr>
          <a:xfrm>
            <a:off x="5506399" y="3169812"/>
            <a:ext cx="32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D9B5E5-FF0F-01C1-AF92-89E7F2C481F5}"/>
              </a:ext>
            </a:extLst>
          </p:cNvPr>
          <p:cNvSpPr txBox="1"/>
          <p:nvPr/>
        </p:nvSpPr>
        <p:spPr>
          <a:xfrm>
            <a:off x="7232168" y="3169204"/>
            <a:ext cx="386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197F83-9FBC-1634-C750-4E7452B26BD6}"/>
              </a:ext>
            </a:extLst>
          </p:cNvPr>
          <p:cNvSpPr txBox="1"/>
          <p:nvPr/>
        </p:nvSpPr>
        <p:spPr>
          <a:xfrm>
            <a:off x="7264364" y="1641927"/>
            <a:ext cx="32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EI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1BB41E93-6AD2-9644-7496-E98C284D6048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V="1">
            <a:off x="5506400" y="1792668"/>
            <a:ext cx="11805" cy="1515643"/>
          </a:xfrm>
          <a:prstGeom prst="bentConnector3">
            <a:avLst>
              <a:gd name="adj1" fmla="val 2036468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0E5922F4-449A-B137-EA77-0E2AABA607A6}"/>
              </a:ext>
            </a:extLst>
          </p:cNvPr>
          <p:cNvCxnSpPr>
            <a:stCxn id="23" idx="0"/>
            <a:endCxn id="27" idx="0"/>
          </p:cNvCxnSpPr>
          <p:nvPr/>
        </p:nvCxnSpPr>
        <p:spPr>
          <a:xfrm rot="5400000" flipH="1" flipV="1">
            <a:off x="6540597" y="769585"/>
            <a:ext cx="12242" cy="1756927"/>
          </a:xfrm>
          <a:prstGeom prst="bentConnector3">
            <a:avLst>
              <a:gd name="adj1" fmla="val 1967342"/>
            </a:avLst>
          </a:prstGeom>
          <a:ln w="19050" cmpd="sng">
            <a:gradFill>
              <a:gsLst>
                <a:gs pos="61000">
                  <a:srgbClr val="C00000"/>
                </a:gs>
                <a:gs pos="83125">
                  <a:srgbClr val="DA7191"/>
                </a:gs>
                <a:gs pos="79750">
                  <a:srgbClr val="DF87AE"/>
                </a:gs>
                <a:gs pos="99000">
                  <a:srgbClr val="D55A74"/>
                </a:gs>
                <a:gs pos="57000">
                  <a:schemeClr val="accent1">
                    <a:lumMod val="30000"/>
                    <a:lumOff val="70000"/>
                  </a:schemeClr>
                </a:gs>
              </a:gsLst>
              <a:lin ang="1800000" scaled="0"/>
            </a:gradFill>
            <a:prstDash val="lgDas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09C0B7-9232-6ABD-3126-2AD34AE3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27" y="1307922"/>
            <a:ext cx="207748" cy="2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"/>
          <p:cNvSpPr txBox="1">
            <a:spLocks noGrp="1"/>
          </p:cNvSpPr>
          <p:nvPr>
            <p:ph type="title"/>
          </p:nvPr>
        </p:nvSpPr>
        <p:spPr>
          <a:xfrm>
            <a:off x="3234" y="4269"/>
            <a:ext cx="5420821" cy="403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ct val="100000"/>
            </a:pPr>
            <a:r>
              <a:rPr lang="en-US" dirty="0"/>
              <a:t>Our Approach – SI Protocol</a:t>
            </a:r>
            <a:endParaRPr dirty="0"/>
          </a:p>
        </p:txBody>
      </p:sp>
      <p:sp>
        <p:nvSpPr>
          <p:cNvPr id="542" name="Google Shape;542;p18"/>
          <p:cNvSpPr txBox="1"/>
          <p:nvPr/>
        </p:nvSpPr>
        <p:spPr>
          <a:xfrm>
            <a:off x="691608" y="2240834"/>
            <a:ext cx="351692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8"/>
          <p:cNvSpPr txBox="1"/>
          <p:nvPr/>
        </p:nvSpPr>
        <p:spPr>
          <a:xfrm>
            <a:off x="1297033" y="2058345"/>
            <a:ext cx="52753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B0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8"/>
          <p:cNvSpPr txBox="1"/>
          <p:nvPr/>
        </p:nvSpPr>
        <p:spPr>
          <a:xfrm>
            <a:off x="4044462" y="2058344"/>
            <a:ext cx="52753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8"/>
          <p:cNvSpPr txBox="1"/>
          <p:nvPr/>
        </p:nvSpPr>
        <p:spPr>
          <a:xfrm>
            <a:off x="2054859" y="2196830"/>
            <a:ext cx="351692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IIS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8"/>
          <p:cNvSpPr txBox="1"/>
          <p:nvPr/>
        </p:nvSpPr>
        <p:spPr>
          <a:xfrm>
            <a:off x="4696752" y="2190334"/>
            <a:ext cx="351692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SSI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7" name="Google Shape;547;p18"/>
          <p:cNvCxnSpPr/>
          <p:nvPr/>
        </p:nvCxnSpPr>
        <p:spPr>
          <a:xfrm rot="10800000" flipH="1">
            <a:off x="867455" y="2517803"/>
            <a:ext cx="1386695" cy="431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8" name="Google Shape;548;p18"/>
          <p:cNvCxnSpPr/>
          <p:nvPr/>
        </p:nvCxnSpPr>
        <p:spPr>
          <a:xfrm rot="10800000" flipH="1">
            <a:off x="3216325" y="2467303"/>
            <a:ext cx="1656273" cy="431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9" name="Google Shape;549;p18"/>
          <p:cNvSpPr txBox="1"/>
          <p:nvPr/>
        </p:nvSpPr>
        <p:spPr>
          <a:xfrm>
            <a:off x="3001137" y="2194647"/>
            <a:ext cx="44873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SSS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8"/>
          <p:cNvSpPr txBox="1"/>
          <p:nvPr/>
        </p:nvSpPr>
        <p:spPr>
          <a:xfrm>
            <a:off x="150152" y="3079350"/>
            <a:ext cx="8316157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1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1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instruction helps to cover </a:t>
            </a:r>
            <a:r>
              <a:rPr lang="en-US" sz="21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-US" sz="21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transitions of the global n-hypercube</a:t>
            </a:r>
            <a:endParaRPr sz="135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sz="2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1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Coordinated traversal of the two components by the different cores ensures all states and transitions of the global FSM of a block are covered</a:t>
            </a:r>
            <a:endParaRPr sz="1215" i="1" dirty="0"/>
          </a:p>
          <a:p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8"/>
          <p:cNvSpPr txBox="1"/>
          <p:nvPr/>
        </p:nvSpPr>
        <p:spPr>
          <a:xfrm>
            <a:off x="0" y="678071"/>
            <a:ext cx="5353538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685800" indent="-342900">
              <a:buAutoNum type="arabicPeriod"/>
            </a:pPr>
            <a:r>
              <a:rPr lang="en-US" sz="13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Consider three cores (P1, P2, P3), all of which initially have an </a:t>
            </a:r>
            <a:r>
              <a:rPr lang="en-US" sz="135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US" sz="135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3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state for the B0 memory block and an</a:t>
            </a:r>
            <a:r>
              <a:rPr lang="en-US" sz="135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35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</a:t>
            </a:r>
            <a:r>
              <a:rPr lang="en-US" sz="135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3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state for the B1 memory block</a:t>
            </a:r>
          </a:p>
          <a:p>
            <a:pPr marL="685800" indent="-342900">
              <a:buAutoNum type="arabicPeriod"/>
            </a:pPr>
            <a:r>
              <a:rPr lang="en-US" sz="13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Issue </a:t>
            </a:r>
            <a:r>
              <a:rPr lang="en-US" sz="135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P2: Load B0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/>
      <p:bldP spid="543" grpId="0"/>
      <p:bldP spid="544" grpId="0"/>
      <p:bldP spid="545" grpId="0"/>
      <p:bldP spid="546" grpId="0"/>
      <p:bldP spid="5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1653708"/>
          </a:xfrm>
        </p:spPr>
        <p:txBody>
          <a:bodyPr/>
          <a:lstStyle/>
          <a:p>
            <a:r>
              <a:rPr lang="en-US" dirty="0"/>
              <a:t>Main memory is slow</a:t>
            </a:r>
          </a:p>
          <a:p>
            <a:r>
              <a:rPr lang="en-US" dirty="0"/>
              <a:t>Caches are smaller but faster than main memory</a:t>
            </a:r>
          </a:p>
          <a:p>
            <a:r>
              <a:rPr lang="en-US" dirty="0"/>
              <a:t>Use the concept of temporal locality and spatial locality</a:t>
            </a:r>
          </a:p>
          <a:p>
            <a:r>
              <a:rPr lang="en-US" dirty="0"/>
              <a:t>Instruction and Data caches have contributed significantly to enhancing execution speed</a:t>
            </a:r>
          </a:p>
        </p:txBody>
      </p:sp>
    </p:spTree>
    <p:extLst>
      <p:ext uri="{BB962C8B-B14F-4D97-AF65-F5344CB8AC3E}">
        <p14:creationId xmlns:p14="http://schemas.microsoft.com/office/powerpoint/2010/main" val="27691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631" y="236872"/>
            <a:ext cx="8753475" cy="430887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0200" y="4893997"/>
            <a:ext cx="863600" cy="169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836216C-5BC3-7C44-80F8-E30864FFC22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0631" y="576315"/>
            <a:ext cx="8753475" cy="36933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en-US" dirty="0"/>
              <a:t>Multi-core Processors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F870E-84AD-F454-6D00-B29F393284F5}"/>
              </a:ext>
            </a:extLst>
          </p:cNvPr>
          <p:cNvSpPr txBox="1"/>
          <p:nvPr/>
        </p:nvSpPr>
        <p:spPr>
          <a:xfrm>
            <a:off x="160631" y="1071563"/>
            <a:ext cx="4368652" cy="353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Gill Sans MT"/>
              </a:rPr>
              <a:t>Modern processors have multiple cores (4,6,8,16,32 cores)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Gill Sans MT"/>
              </a:rPr>
              <a:t>Each core has its private cache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Gill Sans MT"/>
              </a:rPr>
              <a:t>At the last level of the memory hierarchy, we have main memory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Gill Sans MT"/>
              </a:rPr>
              <a:t>Enhanced concurrency, useful for simultaneous thread execution/ parallel workloads -  different threads executing on different cores sharing a set of common variables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7EDD15-D45B-4DEE-6F23-CF46E24A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3539" y="576315"/>
            <a:ext cx="4368652" cy="32787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C700E9-898F-1DEF-E498-0C7C149287EC}"/>
              </a:ext>
            </a:extLst>
          </p:cNvPr>
          <p:cNvSpPr txBox="1">
            <a:spLocks/>
          </p:cNvSpPr>
          <p:nvPr/>
        </p:nvSpPr>
        <p:spPr>
          <a:xfrm>
            <a:off x="160631" y="1071563"/>
            <a:ext cx="875347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None/>
              <a:defRPr lang="en-US" sz="1800" b="0" i="0" kern="1200" cap="all" baseline="0" dirty="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87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920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F1857-0DF8-E066-45BE-3C6E5BA9E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4E3F61-22C7-E45F-91F8-0EDF0694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5771-B03D-C970-4FF4-1BBDB916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21564E-9AE2-372C-427B-FF4F4B0351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631" y="576315"/>
            <a:ext cx="8753475" cy="369332"/>
          </a:xfrm>
        </p:spPr>
        <p:txBody>
          <a:bodyPr/>
          <a:lstStyle/>
          <a:p>
            <a:r>
              <a:rPr lang="en-US" dirty="0"/>
              <a:t>Cache coherence Protocols in multi-core processors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EC3F5-560C-7293-F06C-271AAA5197A3}"/>
              </a:ext>
            </a:extLst>
          </p:cNvPr>
          <p:cNvSpPr txBox="1"/>
          <p:nvPr/>
        </p:nvSpPr>
        <p:spPr>
          <a:xfrm>
            <a:off x="160631" y="1071563"/>
            <a:ext cx="2607748" cy="353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A set </a:t>
            </a:r>
            <a:r>
              <a:rPr lang="en-US" sz="1800" dirty="0">
                <a:solidFill>
                  <a:srgbClr val="000000"/>
                </a:solidFill>
                <a:latin typeface="Gill Sans MT"/>
              </a:rPr>
              <a:t>of rules that define </a:t>
            </a:r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1800" dirty="0" err="1">
                <a:solidFill>
                  <a:srgbClr val="000000"/>
                </a:solidFill>
              </a:rPr>
              <a:t>behaviour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Gill Sans MT"/>
              </a:rPr>
              <a:t>of the cache controller upon receiving a request from a core.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An FSM can represent this </a:t>
            </a:r>
            <a:r>
              <a:rPr lang="en-US" sz="1800" dirty="0" err="1">
                <a:solidFill>
                  <a:srgbClr val="000000"/>
                </a:solidFill>
              </a:rPr>
              <a:t>behaviour</a:t>
            </a:r>
            <a:r>
              <a:rPr lang="en-US" sz="1800" dirty="0">
                <a:solidFill>
                  <a:srgbClr val="000000"/>
                </a:solidFill>
                <a:latin typeface="Gill Sans MT"/>
              </a:rPr>
              <a:t> for each memory block </a:t>
            </a:r>
            <a:r>
              <a:rPr lang="en-US" sz="1800" dirty="0">
                <a:solidFill>
                  <a:srgbClr val="000000"/>
                </a:solidFill>
              </a:rPr>
              <a:t>and </a:t>
            </a:r>
            <a:r>
              <a:rPr lang="en-US" sz="1800" dirty="0">
                <a:solidFill>
                  <a:srgbClr val="000000"/>
                </a:solidFill>
                <a:latin typeface="Gill Sans MT"/>
              </a:rPr>
              <a:t>each cache block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D80A32-3313-C072-F583-F59360BC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720" y="1304428"/>
            <a:ext cx="2562272" cy="2594414"/>
          </a:xfrm>
          <a:prstGeom prst="rect">
            <a:avLst/>
          </a:prstGeom>
        </p:spPr>
      </p:pic>
      <p:grpSp>
        <p:nvGrpSpPr>
          <p:cNvPr id="11" name="Graphic 5">
            <a:extLst>
              <a:ext uri="{FF2B5EF4-FFF2-40B4-BE49-F238E27FC236}">
                <a16:creationId xmlns:a16="http://schemas.microsoft.com/office/drawing/2014/main" id="{A1E6BD03-73DA-56F2-C19C-CF6E735CB9FC}"/>
              </a:ext>
            </a:extLst>
          </p:cNvPr>
          <p:cNvGrpSpPr/>
          <p:nvPr/>
        </p:nvGrpSpPr>
        <p:grpSpPr>
          <a:xfrm>
            <a:off x="2768378" y="1181310"/>
            <a:ext cx="3663683" cy="2941773"/>
            <a:chOff x="3759312" y="1056814"/>
            <a:chExt cx="2891705" cy="2268003"/>
          </a:xfrm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EC5F8826-49C0-D30B-AFF6-DF7050D8875B}"/>
                </a:ext>
              </a:extLst>
            </p:cNvPr>
            <p:cNvGrpSpPr/>
            <p:nvPr/>
          </p:nvGrpSpPr>
          <p:grpSpPr>
            <a:xfrm>
              <a:off x="5067295" y="1198564"/>
              <a:ext cx="282807" cy="283500"/>
              <a:chOff x="5067295" y="1198564"/>
              <a:chExt cx="282807" cy="283500"/>
            </a:xfrm>
            <a:solidFill>
              <a:srgbClr val="FFFFFF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8E4311-B181-6FE6-0447-081D5725009C}"/>
                  </a:ext>
                </a:extLst>
              </p:cNvPr>
              <p:cNvSpPr/>
              <p:nvPr/>
            </p:nvSpPr>
            <p:spPr>
              <a:xfrm>
                <a:off x="5067295" y="1198564"/>
                <a:ext cx="282807" cy="283500"/>
              </a:xfrm>
              <a:custGeom>
                <a:avLst/>
                <a:gdLst>
                  <a:gd name="connsiteX0" fmla="*/ 282807 w 282807"/>
                  <a:gd name="connsiteY0" fmla="*/ 141750 h 283500"/>
                  <a:gd name="connsiteX1" fmla="*/ 141404 w 282807"/>
                  <a:gd name="connsiteY1" fmla="*/ 283500 h 283500"/>
                  <a:gd name="connsiteX2" fmla="*/ 0 w 282807"/>
                  <a:gd name="connsiteY2" fmla="*/ 141750 h 283500"/>
                  <a:gd name="connsiteX3" fmla="*/ 141404 w 282807"/>
                  <a:gd name="connsiteY3" fmla="*/ 0 h 283500"/>
                  <a:gd name="connsiteX4" fmla="*/ 282807 w 282807"/>
                  <a:gd name="connsiteY4" fmla="*/ 141750 h 28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07" h="283500">
                    <a:moveTo>
                      <a:pt x="282807" y="141750"/>
                    </a:moveTo>
                    <a:cubicBezTo>
                      <a:pt x="282807" y="220037"/>
                      <a:pt x="219499" y="283500"/>
                      <a:pt x="141404" y="283500"/>
                    </a:cubicBezTo>
                    <a:cubicBezTo>
                      <a:pt x="63309" y="283500"/>
                      <a:pt x="0" y="220037"/>
                      <a:pt x="0" y="141750"/>
                    </a:cubicBezTo>
                    <a:cubicBezTo>
                      <a:pt x="0" y="63464"/>
                      <a:pt x="63309" y="0"/>
                      <a:pt x="141404" y="0"/>
                    </a:cubicBezTo>
                    <a:cubicBezTo>
                      <a:pt x="219499" y="0"/>
                      <a:pt x="282807" y="63464"/>
                      <a:pt x="282807" y="141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132904C-5EF2-64A8-13B6-7270E4F6C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0831" y="1290702"/>
                <a:ext cx="268666" cy="120487"/>
              </a:xfrm>
              <a:custGeom>
                <a:avLst/>
                <a:gdLst>
                  <a:gd name="connsiteX0" fmla="*/ -1 w 268666"/>
                  <a:gd name="connsiteY0" fmla="*/ -1 h 120487"/>
                  <a:gd name="connsiteX1" fmla="*/ 268666 w 268666"/>
                  <a:gd name="connsiteY1" fmla="*/ -1 h 120487"/>
                  <a:gd name="connsiteX2" fmla="*/ 268666 w 268666"/>
                  <a:gd name="connsiteY2" fmla="*/ 120487 h 120487"/>
                  <a:gd name="connsiteX3" fmla="*/ -1 w 268666"/>
                  <a:gd name="connsiteY3" fmla="*/ 120487 h 12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666" h="120487">
                    <a:moveTo>
                      <a:pt x="-1" y="-1"/>
                    </a:moveTo>
                    <a:lnTo>
                      <a:pt x="268666" y="-1"/>
                    </a:lnTo>
                    <a:lnTo>
                      <a:pt x="268666" y="120487"/>
                    </a:lnTo>
                    <a:lnTo>
                      <a:pt x="-1" y="120487"/>
                    </a:lnTo>
                    <a:close/>
                  </a:path>
                </a:pathLst>
              </a:custGeom>
            </p:spPr>
          </p:pic>
        </p:grpSp>
        <p:grpSp>
          <p:nvGrpSpPr>
            <p:cNvPr id="15" name="Graphic 5">
              <a:extLst>
                <a:ext uri="{FF2B5EF4-FFF2-40B4-BE49-F238E27FC236}">
                  <a16:creationId xmlns:a16="http://schemas.microsoft.com/office/drawing/2014/main" id="{F91567A3-6B4A-BA91-2B94-5A2F4D9C6B56}"/>
                </a:ext>
              </a:extLst>
            </p:cNvPr>
            <p:cNvGrpSpPr/>
            <p:nvPr/>
          </p:nvGrpSpPr>
          <p:grpSpPr>
            <a:xfrm>
              <a:off x="4218873" y="2049066"/>
              <a:ext cx="282807" cy="283500"/>
              <a:chOff x="4218873" y="2049066"/>
              <a:chExt cx="282807" cy="283500"/>
            </a:xfrm>
            <a:solidFill>
              <a:srgbClr val="FFFFFF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49ABF19-1E56-DD72-E558-EB89FF0C1D9E}"/>
                  </a:ext>
                </a:extLst>
              </p:cNvPr>
              <p:cNvSpPr/>
              <p:nvPr/>
            </p:nvSpPr>
            <p:spPr>
              <a:xfrm>
                <a:off x="4218873" y="2049066"/>
                <a:ext cx="282807" cy="283500"/>
              </a:xfrm>
              <a:custGeom>
                <a:avLst/>
                <a:gdLst>
                  <a:gd name="connsiteX0" fmla="*/ 282807 w 282807"/>
                  <a:gd name="connsiteY0" fmla="*/ 141750 h 283500"/>
                  <a:gd name="connsiteX1" fmla="*/ 141404 w 282807"/>
                  <a:gd name="connsiteY1" fmla="*/ 283500 h 283500"/>
                  <a:gd name="connsiteX2" fmla="*/ 0 w 282807"/>
                  <a:gd name="connsiteY2" fmla="*/ 141750 h 283500"/>
                  <a:gd name="connsiteX3" fmla="*/ 141404 w 282807"/>
                  <a:gd name="connsiteY3" fmla="*/ 0 h 283500"/>
                  <a:gd name="connsiteX4" fmla="*/ 282807 w 282807"/>
                  <a:gd name="connsiteY4" fmla="*/ 141750 h 28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07" h="283500">
                    <a:moveTo>
                      <a:pt x="282807" y="141750"/>
                    </a:moveTo>
                    <a:cubicBezTo>
                      <a:pt x="282807" y="220037"/>
                      <a:pt x="219499" y="283500"/>
                      <a:pt x="141404" y="283500"/>
                    </a:cubicBezTo>
                    <a:cubicBezTo>
                      <a:pt x="63309" y="283500"/>
                      <a:pt x="0" y="220037"/>
                      <a:pt x="0" y="141750"/>
                    </a:cubicBezTo>
                    <a:cubicBezTo>
                      <a:pt x="0" y="63464"/>
                      <a:pt x="63309" y="0"/>
                      <a:pt x="141404" y="0"/>
                    </a:cubicBezTo>
                    <a:cubicBezTo>
                      <a:pt x="219499" y="0"/>
                      <a:pt x="282807" y="63464"/>
                      <a:pt x="282807" y="141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5A9DCFC-A5EB-A1E7-B112-0DFC14836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2409" y="2141203"/>
                <a:ext cx="268666" cy="120487"/>
              </a:xfrm>
              <a:custGeom>
                <a:avLst/>
                <a:gdLst>
                  <a:gd name="connsiteX0" fmla="*/ -1 w 268666"/>
                  <a:gd name="connsiteY0" fmla="*/ -1 h 120487"/>
                  <a:gd name="connsiteX1" fmla="*/ 268666 w 268666"/>
                  <a:gd name="connsiteY1" fmla="*/ -1 h 120487"/>
                  <a:gd name="connsiteX2" fmla="*/ 268666 w 268666"/>
                  <a:gd name="connsiteY2" fmla="*/ 120487 h 120487"/>
                  <a:gd name="connsiteX3" fmla="*/ -1 w 268666"/>
                  <a:gd name="connsiteY3" fmla="*/ 120487 h 12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666" h="120487">
                    <a:moveTo>
                      <a:pt x="-1" y="-1"/>
                    </a:moveTo>
                    <a:lnTo>
                      <a:pt x="268666" y="-1"/>
                    </a:lnTo>
                    <a:lnTo>
                      <a:pt x="268666" y="120487"/>
                    </a:lnTo>
                    <a:lnTo>
                      <a:pt x="-1" y="120487"/>
                    </a:lnTo>
                    <a:close/>
                  </a:path>
                </a:pathLst>
              </a:custGeom>
            </p:spPr>
          </p:pic>
        </p:grpSp>
        <p:grpSp>
          <p:nvGrpSpPr>
            <p:cNvPr id="18" name="Graphic 5">
              <a:extLst>
                <a:ext uri="{FF2B5EF4-FFF2-40B4-BE49-F238E27FC236}">
                  <a16:creationId xmlns:a16="http://schemas.microsoft.com/office/drawing/2014/main" id="{DF339E68-21DA-99A1-1BC0-5AF6E2806F1D}"/>
                </a:ext>
              </a:extLst>
            </p:cNvPr>
            <p:cNvGrpSpPr/>
            <p:nvPr/>
          </p:nvGrpSpPr>
          <p:grpSpPr>
            <a:xfrm>
              <a:off x="5067295" y="2899567"/>
              <a:ext cx="282807" cy="283500"/>
              <a:chOff x="5067295" y="2899567"/>
              <a:chExt cx="282807" cy="283500"/>
            </a:xfrm>
            <a:solidFill>
              <a:srgbClr val="FFFFFF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0652A5C2-43FA-CC08-C8F4-5C42E85F2C96}"/>
                  </a:ext>
                </a:extLst>
              </p:cNvPr>
              <p:cNvSpPr/>
              <p:nvPr/>
            </p:nvSpPr>
            <p:spPr>
              <a:xfrm>
                <a:off x="5067295" y="2899567"/>
                <a:ext cx="282807" cy="283500"/>
              </a:xfrm>
              <a:custGeom>
                <a:avLst/>
                <a:gdLst>
                  <a:gd name="connsiteX0" fmla="*/ 282807 w 282807"/>
                  <a:gd name="connsiteY0" fmla="*/ 141750 h 283500"/>
                  <a:gd name="connsiteX1" fmla="*/ 141404 w 282807"/>
                  <a:gd name="connsiteY1" fmla="*/ 283500 h 283500"/>
                  <a:gd name="connsiteX2" fmla="*/ 0 w 282807"/>
                  <a:gd name="connsiteY2" fmla="*/ 141750 h 283500"/>
                  <a:gd name="connsiteX3" fmla="*/ 141404 w 282807"/>
                  <a:gd name="connsiteY3" fmla="*/ 0 h 283500"/>
                  <a:gd name="connsiteX4" fmla="*/ 282807 w 282807"/>
                  <a:gd name="connsiteY4" fmla="*/ 141750 h 28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07" h="283500">
                    <a:moveTo>
                      <a:pt x="282807" y="141750"/>
                    </a:moveTo>
                    <a:cubicBezTo>
                      <a:pt x="282807" y="220037"/>
                      <a:pt x="219499" y="283500"/>
                      <a:pt x="141404" y="283500"/>
                    </a:cubicBezTo>
                    <a:cubicBezTo>
                      <a:pt x="63309" y="283500"/>
                      <a:pt x="0" y="220037"/>
                      <a:pt x="0" y="141750"/>
                    </a:cubicBezTo>
                    <a:cubicBezTo>
                      <a:pt x="0" y="63464"/>
                      <a:pt x="63309" y="0"/>
                      <a:pt x="141404" y="0"/>
                    </a:cubicBezTo>
                    <a:cubicBezTo>
                      <a:pt x="219499" y="0"/>
                      <a:pt x="282807" y="63464"/>
                      <a:pt x="282807" y="141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93AACE-2FF2-EF49-B3B0-D8389570E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0831" y="2991705"/>
                <a:ext cx="268666" cy="120487"/>
              </a:xfrm>
              <a:custGeom>
                <a:avLst/>
                <a:gdLst>
                  <a:gd name="connsiteX0" fmla="*/ -1 w 268666"/>
                  <a:gd name="connsiteY0" fmla="*/ -1 h 120487"/>
                  <a:gd name="connsiteX1" fmla="*/ 268666 w 268666"/>
                  <a:gd name="connsiteY1" fmla="*/ -1 h 120487"/>
                  <a:gd name="connsiteX2" fmla="*/ 268666 w 268666"/>
                  <a:gd name="connsiteY2" fmla="*/ 120487 h 120487"/>
                  <a:gd name="connsiteX3" fmla="*/ -1 w 268666"/>
                  <a:gd name="connsiteY3" fmla="*/ 120487 h 12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666" h="120487">
                    <a:moveTo>
                      <a:pt x="-1" y="-1"/>
                    </a:moveTo>
                    <a:lnTo>
                      <a:pt x="268666" y="-1"/>
                    </a:lnTo>
                    <a:lnTo>
                      <a:pt x="268666" y="120487"/>
                    </a:lnTo>
                    <a:lnTo>
                      <a:pt x="-1" y="120487"/>
                    </a:lnTo>
                    <a:close/>
                  </a:path>
                </a:pathLst>
              </a:custGeom>
            </p:spPr>
          </p:pic>
        </p:grpSp>
        <p:grpSp>
          <p:nvGrpSpPr>
            <p:cNvPr id="21" name="Graphic 5">
              <a:extLst>
                <a:ext uri="{FF2B5EF4-FFF2-40B4-BE49-F238E27FC236}">
                  <a16:creationId xmlns:a16="http://schemas.microsoft.com/office/drawing/2014/main" id="{5EBBBFB5-69EC-1E6E-ABAC-E20A42C2DB91}"/>
                </a:ext>
              </a:extLst>
            </p:cNvPr>
            <p:cNvGrpSpPr/>
            <p:nvPr/>
          </p:nvGrpSpPr>
          <p:grpSpPr>
            <a:xfrm>
              <a:off x="5915717" y="2049066"/>
              <a:ext cx="282807" cy="283500"/>
              <a:chOff x="5915717" y="2049066"/>
              <a:chExt cx="282807" cy="283500"/>
            </a:xfrm>
            <a:solidFill>
              <a:srgbClr val="FFFFFF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2EBDA0E-52A0-C339-3B9B-A102364EB2B1}"/>
                  </a:ext>
                </a:extLst>
              </p:cNvPr>
              <p:cNvSpPr/>
              <p:nvPr/>
            </p:nvSpPr>
            <p:spPr>
              <a:xfrm>
                <a:off x="5915717" y="2049066"/>
                <a:ext cx="282807" cy="283500"/>
              </a:xfrm>
              <a:custGeom>
                <a:avLst/>
                <a:gdLst>
                  <a:gd name="connsiteX0" fmla="*/ 282807 w 282807"/>
                  <a:gd name="connsiteY0" fmla="*/ 141750 h 283500"/>
                  <a:gd name="connsiteX1" fmla="*/ 141404 w 282807"/>
                  <a:gd name="connsiteY1" fmla="*/ 283500 h 283500"/>
                  <a:gd name="connsiteX2" fmla="*/ 0 w 282807"/>
                  <a:gd name="connsiteY2" fmla="*/ 141750 h 283500"/>
                  <a:gd name="connsiteX3" fmla="*/ 141404 w 282807"/>
                  <a:gd name="connsiteY3" fmla="*/ 0 h 283500"/>
                  <a:gd name="connsiteX4" fmla="*/ 282807 w 282807"/>
                  <a:gd name="connsiteY4" fmla="*/ 141750 h 28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07" h="283500">
                    <a:moveTo>
                      <a:pt x="282807" y="141750"/>
                    </a:moveTo>
                    <a:cubicBezTo>
                      <a:pt x="282807" y="220037"/>
                      <a:pt x="219499" y="283500"/>
                      <a:pt x="141404" y="283500"/>
                    </a:cubicBezTo>
                    <a:cubicBezTo>
                      <a:pt x="63309" y="283500"/>
                      <a:pt x="0" y="220037"/>
                      <a:pt x="0" y="141750"/>
                    </a:cubicBezTo>
                    <a:cubicBezTo>
                      <a:pt x="0" y="63464"/>
                      <a:pt x="63309" y="0"/>
                      <a:pt x="141404" y="0"/>
                    </a:cubicBezTo>
                    <a:cubicBezTo>
                      <a:pt x="219499" y="0"/>
                      <a:pt x="282807" y="63464"/>
                      <a:pt x="282807" y="141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8BDFAEB-28A6-9060-5885-D1767DE43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9253" y="2141203"/>
                <a:ext cx="268666" cy="120487"/>
              </a:xfrm>
              <a:custGeom>
                <a:avLst/>
                <a:gdLst>
                  <a:gd name="connsiteX0" fmla="*/ -1 w 268666"/>
                  <a:gd name="connsiteY0" fmla="*/ -1 h 120487"/>
                  <a:gd name="connsiteX1" fmla="*/ 268666 w 268666"/>
                  <a:gd name="connsiteY1" fmla="*/ -1 h 120487"/>
                  <a:gd name="connsiteX2" fmla="*/ 268666 w 268666"/>
                  <a:gd name="connsiteY2" fmla="*/ 120487 h 120487"/>
                  <a:gd name="connsiteX3" fmla="*/ -1 w 268666"/>
                  <a:gd name="connsiteY3" fmla="*/ 120487 h 12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666" h="120487">
                    <a:moveTo>
                      <a:pt x="-1" y="-1"/>
                    </a:moveTo>
                    <a:lnTo>
                      <a:pt x="268666" y="-1"/>
                    </a:lnTo>
                    <a:lnTo>
                      <a:pt x="268666" y="120487"/>
                    </a:lnTo>
                    <a:lnTo>
                      <a:pt x="-1" y="120487"/>
                    </a:lnTo>
                    <a:close/>
                  </a:path>
                </a:pathLst>
              </a:custGeom>
            </p:spPr>
          </p:pic>
        </p:grpSp>
        <p:grpSp>
          <p:nvGrpSpPr>
            <p:cNvPr id="24" name="Graphic 5">
              <a:extLst>
                <a:ext uri="{FF2B5EF4-FFF2-40B4-BE49-F238E27FC236}">
                  <a16:creationId xmlns:a16="http://schemas.microsoft.com/office/drawing/2014/main" id="{96183259-A87C-2D17-57BD-E56A65B36C56}"/>
                </a:ext>
              </a:extLst>
            </p:cNvPr>
            <p:cNvGrpSpPr/>
            <p:nvPr/>
          </p:nvGrpSpPr>
          <p:grpSpPr>
            <a:xfrm>
              <a:off x="4460249" y="1446131"/>
              <a:ext cx="642891" cy="644467"/>
              <a:chOff x="4460249" y="1446131"/>
              <a:chExt cx="642891" cy="644467"/>
            </a:xfrm>
          </p:grpSpPr>
          <p:grpSp>
            <p:nvGrpSpPr>
              <p:cNvPr id="25" name="Graphic 5">
                <a:extLst>
                  <a:ext uri="{FF2B5EF4-FFF2-40B4-BE49-F238E27FC236}">
                    <a16:creationId xmlns:a16="http://schemas.microsoft.com/office/drawing/2014/main" id="{77740999-5EF0-3027-02E4-5863BD4D2423}"/>
                  </a:ext>
                </a:extLst>
              </p:cNvPr>
              <p:cNvGrpSpPr/>
              <p:nvPr/>
            </p:nvGrpSpPr>
            <p:grpSpPr>
              <a:xfrm>
                <a:off x="4460249" y="1446131"/>
                <a:ext cx="642891" cy="644467"/>
                <a:chOff x="4460249" y="1446131"/>
                <a:chExt cx="642891" cy="644467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276434B-3C2F-54AE-5ED1-33107A204FAB}"/>
                    </a:ext>
                  </a:extLst>
                </p:cNvPr>
                <p:cNvSpPr/>
                <p:nvPr/>
              </p:nvSpPr>
              <p:spPr>
                <a:xfrm>
                  <a:off x="4460249" y="1472426"/>
                  <a:ext cx="616661" cy="618172"/>
                </a:xfrm>
                <a:custGeom>
                  <a:avLst/>
                  <a:gdLst>
                    <a:gd name="connsiteX0" fmla="*/ 0 w 616661"/>
                    <a:gd name="connsiteY0" fmla="*/ 618173 h 618172"/>
                    <a:gd name="connsiteX1" fmla="*/ 616661 w 616661"/>
                    <a:gd name="connsiteY1" fmla="*/ 0 h 618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6661" h="618172">
                      <a:moveTo>
                        <a:pt x="0" y="618173"/>
                      </a:moveTo>
                      <a:lnTo>
                        <a:pt x="616661" y="0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961B3473-1607-CD42-C357-DC00A4D8E6E4}"/>
                    </a:ext>
                  </a:extLst>
                </p:cNvPr>
                <p:cNvSpPr/>
                <p:nvPr/>
              </p:nvSpPr>
              <p:spPr>
                <a:xfrm>
                  <a:off x="5050610" y="1446131"/>
                  <a:ext cx="52531" cy="52660"/>
                </a:xfrm>
                <a:custGeom>
                  <a:avLst/>
                  <a:gdLst>
                    <a:gd name="connsiteX0" fmla="*/ 52532 w 52531"/>
                    <a:gd name="connsiteY0" fmla="*/ 0 h 52660"/>
                    <a:gd name="connsiteX1" fmla="*/ 34997 w 52531"/>
                    <a:gd name="connsiteY1" fmla="*/ 52660 h 52660"/>
                    <a:gd name="connsiteX2" fmla="*/ 26301 w 52531"/>
                    <a:gd name="connsiteY2" fmla="*/ 26295 h 52660"/>
                    <a:gd name="connsiteX3" fmla="*/ 0 w 52531"/>
                    <a:gd name="connsiteY3" fmla="*/ 17577 h 5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31" h="52660">
                      <a:moveTo>
                        <a:pt x="52532" y="0"/>
                      </a:moveTo>
                      <a:lnTo>
                        <a:pt x="34997" y="52660"/>
                      </a:lnTo>
                      <a:lnTo>
                        <a:pt x="26301" y="26295"/>
                      </a:lnTo>
                      <a:lnTo>
                        <a:pt x="0" y="175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AB02932-4F89-FE2C-7107-A1A781D01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663" y="1719496"/>
                <a:ext cx="374719" cy="111628"/>
              </a:xfrm>
              <a:custGeom>
                <a:avLst/>
                <a:gdLst>
                  <a:gd name="connsiteX0" fmla="*/ -1 w 374719"/>
                  <a:gd name="connsiteY0" fmla="*/ -1 h 111628"/>
                  <a:gd name="connsiteX1" fmla="*/ 374719 w 374719"/>
                  <a:gd name="connsiteY1" fmla="*/ -1 h 111628"/>
                  <a:gd name="connsiteX2" fmla="*/ 374719 w 374719"/>
                  <a:gd name="connsiteY2" fmla="*/ 111628 h 111628"/>
                  <a:gd name="connsiteX3" fmla="*/ -1 w 374719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19" h="111628">
                    <a:moveTo>
                      <a:pt x="-1" y="-1"/>
                    </a:moveTo>
                    <a:lnTo>
                      <a:pt x="374719" y="-1"/>
                    </a:lnTo>
                    <a:lnTo>
                      <a:pt x="374719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  <p:grpSp>
          <p:nvGrpSpPr>
            <p:cNvPr id="29" name="Graphic 5">
              <a:extLst>
                <a:ext uri="{FF2B5EF4-FFF2-40B4-BE49-F238E27FC236}">
                  <a16:creationId xmlns:a16="http://schemas.microsoft.com/office/drawing/2014/main" id="{530ADE77-C903-0024-C0A2-0039CFBFD075}"/>
                </a:ext>
              </a:extLst>
            </p:cNvPr>
            <p:cNvGrpSpPr/>
            <p:nvPr/>
          </p:nvGrpSpPr>
          <p:grpSpPr>
            <a:xfrm>
              <a:off x="4179987" y="1255264"/>
              <a:ext cx="887308" cy="785863"/>
              <a:chOff x="4179987" y="1255264"/>
              <a:chExt cx="887308" cy="785863"/>
            </a:xfrm>
          </p:grpSpPr>
          <p:grpSp>
            <p:nvGrpSpPr>
              <p:cNvPr id="30" name="Graphic 5">
                <a:extLst>
                  <a:ext uri="{FF2B5EF4-FFF2-40B4-BE49-F238E27FC236}">
                    <a16:creationId xmlns:a16="http://schemas.microsoft.com/office/drawing/2014/main" id="{19CD3008-FDF5-B096-7F16-2D0705BBAF76}"/>
                  </a:ext>
                </a:extLst>
              </p:cNvPr>
              <p:cNvGrpSpPr/>
              <p:nvPr/>
            </p:nvGrpSpPr>
            <p:grpSpPr>
              <a:xfrm>
                <a:off x="4335531" y="1340315"/>
                <a:ext cx="731763" cy="700813"/>
                <a:chOff x="4335531" y="1340315"/>
                <a:chExt cx="731763" cy="700813"/>
              </a:xfrm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316A027-DAF3-CA81-7FA8-77CED662B3A7}"/>
                    </a:ext>
                  </a:extLst>
                </p:cNvPr>
                <p:cNvSpPr/>
                <p:nvPr/>
              </p:nvSpPr>
              <p:spPr>
                <a:xfrm>
                  <a:off x="4360277" y="1340315"/>
                  <a:ext cx="707018" cy="663603"/>
                </a:xfrm>
                <a:custGeom>
                  <a:avLst/>
                  <a:gdLst>
                    <a:gd name="connsiteX0" fmla="*/ 707018 w 707018"/>
                    <a:gd name="connsiteY0" fmla="*/ 0 h 663603"/>
                    <a:gd name="connsiteX1" fmla="*/ 0 w 707018"/>
                    <a:gd name="connsiteY1" fmla="*/ 0 h 663603"/>
                    <a:gd name="connsiteX2" fmla="*/ 0 w 707018"/>
                    <a:gd name="connsiteY2" fmla="*/ 663604 h 663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7018" h="663603">
                      <a:moveTo>
                        <a:pt x="707018" y="0"/>
                      </a:moveTo>
                      <a:lnTo>
                        <a:pt x="0" y="0"/>
                      </a:lnTo>
                      <a:lnTo>
                        <a:pt x="0" y="663604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0A01CB8-5452-D680-C185-87FDA76CD162}"/>
                    </a:ext>
                  </a:extLst>
                </p:cNvPr>
                <p:cNvSpPr/>
                <p:nvPr/>
              </p:nvSpPr>
              <p:spPr>
                <a:xfrm>
                  <a:off x="4335531" y="1991515"/>
                  <a:ext cx="49491" cy="49612"/>
                </a:xfrm>
                <a:custGeom>
                  <a:avLst/>
                  <a:gdLst>
                    <a:gd name="connsiteX0" fmla="*/ 24746 w 49491"/>
                    <a:gd name="connsiteY0" fmla="*/ 49613 h 49612"/>
                    <a:gd name="connsiteX1" fmla="*/ 0 w 49491"/>
                    <a:gd name="connsiteY1" fmla="*/ 0 h 49612"/>
                    <a:gd name="connsiteX2" fmla="*/ 24746 w 49491"/>
                    <a:gd name="connsiteY2" fmla="*/ 12403 h 49612"/>
                    <a:gd name="connsiteX3" fmla="*/ 49491 w 49491"/>
                    <a:gd name="connsiteY3" fmla="*/ 0 h 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491" h="49612">
                      <a:moveTo>
                        <a:pt x="24746" y="49613"/>
                      </a:moveTo>
                      <a:lnTo>
                        <a:pt x="0" y="0"/>
                      </a:lnTo>
                      <a:lnTo>
                        <a:pt x="24746" y="12403"/>
                      </a:lnTo>
                      <a:lnTo>
                        <a:pt x="494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B28C1D-3B52-6115-720B-CFB45EFA4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9987" y="1255264"/>
                <a:ext cx="367649" cy="203765"/>
              </a:xfrm>
              <a:custGeom>
                <a:avLst/>
                <a:gdLst>
                  <a:gd name="connsiteX0" fmla="*/ -1 w 367649"/>
                  <a:gd name="connsiteY0" fmla="*/ -1 h 203765"/>
                  <a:gd name="connsiteX1" fmla="*/ 367649 w 367649"/>
                  <a:gd name="connsiteY1" fmla="*/ -1 h 203765"/>
                  <a:gd name="connsiteX2" fmla="*/ 367649 w 367649"/>
                  <a:gd name="connsiteY2" fmla="*/ 203765 h 203765"/>
                  <a:gd name="connsiteX3" fmla="*/ -1 w 367649"/>
                  <a:gd name="connsiteY3" fmla="*/ 203765 h 20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649" h="203765">
                    <a:moveTo>
                      <a:pt x="-1" y="-1"/>
                    </a:moveTo>
                    <a:lnTo>
                      <a:pt x="367649" y="-1"/>
                    </a:lnTo>
                    <a:lnTo>
                      <a:pt x="367649" y="203765"/>
                    </a:lnTo>
                    <a:lnTo>
                      <a:pt x="-1" y="203765"/>
                    </a:lnTo>
                    <a:close/>
                  </a:path>
                </a:pathLst>
              </a:custGeom>
            </p:spPr>
          </p:pic>
        </p:grp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80BE7CF3-A5AF-F45E-FFB1-EDBACD39C9CB}"/>
                </a:ext>
              </a:extLst>
            </p:cNvPr>
            <p:cNvGrpSpPr/>
            <p:nvPr/>
          </p:nvGrpSpPr>
          <p:grpSpPr>
            <a:xfrm>
              <a:off x="5314257" y="1446131"/>
              <a:ext cx="642891" cy="644467"/>
              <a:chOff x="5314257" y="1446131"/>
              <a:chExt cx="642891" cy="644467"/>
            </a:xfrm>
          </p:grpSpPr>
          <p:grpSp>
            <p:nvGrpSpPr>
              <p:cNvPr id="35" name="Graphic 5">
                <a:extLst>
                  <a:ext uri="{FF2B5EF4-FFF2-40B4-BE49-F238E27FC236}">
                    <a16:creationId xmlns:a16="http://schemas.microsoft.com/office/drawing/2014/main" id="{F12FF6AD-AFA2-569A-838F-6BC11DFBEEEC}"/>
                  </a:ext>
                </a:extLst>
              </p:cNvPr>
              <p:cNvGrpSpPr/>
              <p:nvPr/>
            </p:nvGrpSpPr>
            <p:grpSpPr>
              <a:xfrm>
                <a:off x="5314257" y="1446131"/>
                <a:ext cx="642891" cy="644467"/>
                <a:chOff x="5314257" y="1446131"/>
                <a:chExt cx="642891" cy="644467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1E9CEB-C38D-5AE0-D185-3BB62A9964F7}"/>
                    </a:ext>
                  </a:extLst>
                </p:cNvPr>
                <p:cNvSpPr/>
                <p:nvPr/>
              </p:nvSpPr>
              <p:spPr>
                <a:xfrm>
                  <a:off x="5340487" y="1472426"/>
                  <a:ext cx="616661" cy="618172"/>
                </a:xfrm>
                <a:custGeom>
                  <a:avLst/>
                  <a:gdLst>
                    <a:gd name="connsiteX0" fmla="*/ 616661 w 616661"/>
                    <a:gd name="connsiteY0" fmla="*/ 618173 h 618172"/>
                    <a:gd name="connsiteX1" fmla="*/ 0 w 616661"/>
                    <a:gd name="connsiteY1" fmla="*/ 0 h 618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6661" h="618172">
                      <a:moveTo>
                        <a:pt x="616661" y="61817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028AEA6-E34D-6C55-ABFA-9C890D1414DC}"/>
                    </a:ext>
                  </a:extLst>
                </p:cNvPr>
                <p:cNvSpPr/>
                <p:nvPr/>
              </p:nvSpPr>
              <p:spPr>
                <a:xfrm>
                  <a:off x="5314257" y="1446131"/>
                  <a:ext cx="52531" cy="52660"/>
                </a:xfrm>
                <a:custGeom>
                  <a:avLst/>
                  <a:gdLst>
                    <a:gd name="connsiteX0" fmla="*/ 0 w 52531"/>
                    <a:gd name="connsiteY0" fmla="*/ 0 h 52660"/>
                    <a:gd name="connsiteX1" fmla="*/ 52532 w 52531"/>
                    <a:gd name="connsiteY1" fmla="*/ 17577 h 52660"/>
                    <a:gd name="connsiteX2" fmla="*/ 26230 w 52531"/>
                    <a:gd name="connsiteY2" fmla="*/ 26295 h 52660"/>
                    <a:gd name="connsiteX3" fmla="*/ 17534 w 52531"/>
                    <a:gd name="connsiteY3" fmla="*/ 52660 h 5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31" h="52660">
                      <a:moveTo>
                        <a:pt x="0" y="0"/>
                      </a:moveTo>
                      <a:lnTo>
                        <a:pt x="52532" y="17577"/>
                      </a:lnTo>
                      <a:lnTo>
                        <a:pt x="26230" y="26295"/>
                      </a:lnTo>
                      <a:lnTo>
                        <a:pt x="17534" y="526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1E82649-CABD-8206-271F-04812C141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2015" y="1719496"/>
                <a:ext cx="374719" cy="111628"/>
              </a:xfrm>
              <a:custGeom>
                <a:avLst/>
                <a:gdLst>
                  <a:gd name="connsiteX0" fmla="*/ -1 w 374719"/>
                  <a:gd name="connsiteY0" fmla="*/ -1 h 111628"/>
                  <a:gd name="connsiteX1" fmla="*/ 374719 w 374719"/>
                  <a:gd name="connsiteY1" fmla="*/ -1 h 111628"/>
                  <a:gd name="connsiteX2" fmla="*/ 374719 w 374719"/>
                  <a:gd name="connsiteY2" fmla="*/ 111628 h 111628"/>
                  <a:gd name="connsiteX3" fmla="*/ -1 w 374719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19" h="111628">
                    <a:moveTo>
                      <a:pt x="-1" y="-1"/>
                    </a:moveTo>
                    <a:lnTo>
                      <a:pt x="374719" y="-1"/>
                    </a:lnTo>
                    <a:lnTo>
                      <a:pt x="374719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  <p:grpSp>
          <p:nvGrpSpPr>
            <p:cNvPr id="39" name="Graphic 5">
              <a:extLst>
                <a:ext uri="{FF2B5EF4-FFF2-40B4-BE49-F238E27FC236}">
                  <a16:creationId xmlns:a16="http://schemas.microsoft.com/office/drawing/2014/main" id="{A0130352-18B5-545D-BC56-50B69B3E9C93}"/>
                </a:ext>
              </a:extLst>
            </p:cNvPr>
            <p:cNvGrpSpPr/>
            <p:nvPr/>
          </p:nvGrpSpPr>
          <p:grpSpPr>
            <a:xfrm>
              <a:off x="4197663" y="2332566"/>
              <a:ext cx="861713" cy="781398"/>
              <a:chOff x="4197663" y="2332566"/>
              <a:chExt cx="861713" cy="781398"/>
            </a:xfrm>
          </p:grpSpPr>
          <p:grpSp>
            <p:nvGrpSpPr>
              <p:cNvPr id="40" name="Graphic 5">
                <a:extLst>
                  <a:ext uri="{FF2B5EF4-FFF2-40B4-BE49-F238E27FC236}">
                    <a16:creationId xmlns:a16="http://schemas.microsoft.com/office/drawing/2014/main" id="{09D426EB-755C-522C-29A2-04AF06427E40}"/>
                  </a:ext>
                </a:extLst>
              </p:cNvPr>
              <p:cNvGrpSpPr/>
              <p:nvPr/>
            </p:nvGrpSpPr>
            <p:grpSpPr>
              <a:xfrm>
                <a:off x="4360277" y="2332566"/>
                <a:ext cx="699099" cy="733557"/>
                <a:chOff x="4360277" y="2332566"/>
                <a:chExt cx="699099" cy="733557"/>
              </a:xfrm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B28C56C0-CB23-EB5B-172E-FBF749A1A305}"/>
                    </a:ext>
                  </a:extLst>
                </p:cNvPr>
                <p:cNvSpPr/>
                <p:nvPr/>
              </p:nvSpPr>
              <p:spPr>
                <a:xfrm>
                  <a:off x="4360277" y="2332566"/>
                  <a:ext cx="661981" cy="708751"/>
                </a:xfrm>
                <a:custGeom>
                  <a:avLst/>
                  <a:gdLst>
                    <a:gd name="connsiteX0" fmla="*/ 0 w 661981"/>
                    <a:gd name="connsiteY0" fmla="*/ 0 h 708751"/>
                    <a:gd name="connsiteX1" fmla="*/ 0 w 661981"/>
                    <a:gd name="connsiteY1" fmla="*/ 708751 h 708751"/>
                    <a:gd name="connsiteX2" fmla="*/ 661981 w 661981"/>
                    <a:gd name="connsiteY2" fmla="*/ 708751 h 708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1981" h="708751">
                      <a:moveTo>
                        <a:pt x="0" y="0"/>
                      </a:moveTo>
                      <a:lnTo>
                        <a:pt x="0" y="708751"/>
                      </a:lnTo>
                      <a:lnTo>
                        <a:pt x="661981" y="708751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F0134123-9B17-7AA8-8F59-9E7AD935E7C7}"/>
                    </a:ext>
                  </a:extLst>
                </p:cNvPr>
                <p:cNvSpPr/>
                <p:nvPr/>
              </p:nvSpPr>
              <p:spPr>
                <a:xfrm>
                  <a:off x="5009886" y="3016511"/>
                  <a:ext cx="49491" cy="49612"/>
                </a:xfrm>
                <a:custGeom>
                  <a:avLst/>
                  <a:gdLst>
                    <a:gd name="connsiteX0" fmla="*/ 49491 w 49491"/>
                    <a:gd name="connsiteY0" fmla="*/ 24806 h 49612"/>
                    <a:gd name="connsiteX1" fmla="*/ 0 w 49491"/>
                    <a:gd name="connsiteY1" fmla="*/ 49613 h 49612"/>
                    <a:gd name="connsiteX2" fmla="*/ 12373 w 49491"/>
                    <a:gd name="connsiteY2" fmla="*/ 24806 h 49612"/>
                    <a:gd name="connsiteX3" fmla="*/ 0 w 49491"/>
                    <a:gd name="connsiteY3" fmla="*/ 0 h 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491" h="49612">
                      <a:moveTo>
                        <a:pt x="49491" y="24806"/>
                      </a:moveTo>
                      <a:lnTo>
                        <a:pt x="0" y="49613"/>
                      </a:lnTo>
                      <a:lnTo>
                        <a:pt x="12373" y="248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B1A661A-390B-D7C5-09D5-8B16F8EE4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7663" y="3002336"/>
                <a:ext cx="332298" cy="111628"/>
              </a:xfrm>
              <a:custGeom>
                <a:avLst/>
                <a:gdLst>
                  <a:gd name="connsiteX0" fmla="*/ -1 w 332298"/>
                  <a:gd name="connsiteY0" fmla="*/ -1 h 111628"/>
                  <a:gd name="connsiteX1" fmla="*/ 332298 w 332298"/>
                  <a:gd name="connsiteY1" fmla="*/ -1 h 111628"/>
                  <a:gd name="connsiteX2" fmla="*/ 332298 w 332298"/>
                  <a:gd name="connsiteY2" fmla="*/ 111628 h 111628"/>
                  <a:gd name="connsiteX3" fmla="*/ -1 w 332298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298" h="111628">
                    <a:moveTo>
                      <a:pt x="-1" y="-1"/>
                    </a:moveTo>
                    <a:lnTo>
                      <a:pt x="332298" y="-1"/>
                    </a:lnTo>
                    <a:lnTo>
                      <a:pt x="332298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  <p:grpSp>
          <p:nvGrpSpPr>
            <p:cNvPr id="44" name="Graphic 5">
              <a:extLst>
                <a:ext uri="{FF2B5EF4-FFF2-40B4-BE49-F238E27FC236}">
                  <a16:creationId xmlns:a16="http://schemas.microsoft.com/office/drawing/2014/main" id="{1A7B6B35-9A02-4DC9-B87D-6E432859B123}"/>
                </a:ext>
              </a:extLst>
            </p:cNvPr>
            <p:cNvGrpSpPr/>
            <p:nvPr/>
          </p:nvGrpSpPr>
          <p:grpSpPr>
            <a:xfrm>
              <a:off x="4465835" y="2296632"/>
              <a:ext cx="642891" cy="644467"/>
              <a:chOff x="4465835" y="2296632"/>
              <a:chExt cx="642891" cy="644467"/>
            </a:xfrm>
          </p:grpSpPr>
          <p:grpSp>
            <p:nvGrpSpPr>
              <p:cNvPr id="45" name="Graphic 5">
                <a:extLst>
                  <a:ext uri="{FF2B5EF4-FFF2-40B4-BE49-F238E27FC236}">
                    <a16:creationId xmlns:a16="http://schemas.microsoft.com/office/drawing/2014/main" id="{E4CA0024-DFCF-2C4D-E345-E92592186542}"/>
                  </a:ext>
                </a:extLst>
              </p:cNvPr>
              <p:cNvGrpSpPr/>
              <p:nvPr/>
            </p:nvGrpSpPr>
            <p:grpSpPr>
              <a:xfrm>
                <a:off x="4465835" y="2296632"/>
                <a:ext cx="642891" cy="644467"/>
                <a:chOff x="4465835" y="2296632"/>
                <a:chExt cx="642891" cy="644467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AE1B780-56D8-82AE-8A21-3EEBD5138A15}"/>
                    </a:ext>
                  </a:extLst>
                </p:cNvPr>
                <p:cNvSpPr/>
                <p:nvPr/>
              </p:nvSpPr>
              <p:spPr>
                <a:xfrm>
                  <a:off x="4492065" y="2322927"/>
                  <a:ext cx="616661" cy="618172"/>
                </a:xfrm>
                <a:custGeom>
                  <a:avLst/>
                  <a:gdLst>
                    <a:gd name="connsiteX0" fmla="*/ 616661 w 616661"/>
                    <a:gd name="connsiteY0" fmla="*/ 618173 h 618172"/>
                    <a:gd name="connsiteX1" fmla="*/ 0 w 616661"/>
                    <a:gd name="connsiteY1" fmla="*/ 0 h 618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6661" h="618172">
                      <a:moveTo>
                        <a:pt x="616661" y="61817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256C2640-2FF8-6C1C-6CCF-C1534135458F}"/>
                    </a:ext>
                  </a:extLst>
                </p:cNvPr>
                <p:cNvSpPr/>
                <p:nvPr/>
              </p:nvSpPr>
              <p:spPr>
                <a:xfrm>
                  <a:off x="4465835" y="2296632"/>
                  <a:ext cx="52531" cy="52660"/>
                </a:xfrm>
                <a:custGeom>
                  <a:avLst/>
                  <a:gdLst>
                    <a:gd name="connsiteX0" fmla="*/ 0 w 52531"/>
                    <a:gd name="connsiteY0" fmla="*/ 0 h 52660"/>
                    <a:gd name="connsiteX1" fmla="*/ 52531 w 52531"/>
                    <a:gd name="connsiteY1" fmla="*/ 17577 h 52660"/>
                    <a:gd name="connsiteX2" fmla="*/ 26230 w 52531"/>
                    <a:gd name="connsiteY2" fmla="*/ 26295 h 52660"/>
                    <a:gd name="connsiteX3" fmla="*/ 17534 w 52531"/>
                    <a:gd name="connsiteY3" fmla="*/ 52660 h 5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531" h="52660">
                      <a:moveTo>
                        <a:pt x="0" y="0"/>
                      </a:moveTo>
                      <a:lnTo>
                        <a:pt x="52531" y="17577"/>
                      </a:lnTo>
                      <a:lnTo>
                        <a:pt x="26230" y="26295"/>
                      </a:lnTo>
                      <a:lnTo>
                        <a:pt x="17534" y="526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B07CE57-BF85-1093-5D4D-A714606AC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85506" y="2569998"/>
                <a:ext cx="190894" cy="111628"/>
              </a:xfrm>
              <a:custGeom>
                <a:avLst/>
                <a:gdLst>
                  <a:gd name="connsiteX0" fmla="*/ -1 w 190894"/>
                  <a:gd name="connsiteY0" fmla="*/ -1 h 111628"/>
                  <a:gd name="connsiteX1" fmla="*/ 190894 w 190894"/>
                  <a:gd name="connsiteY1" fmla="*/ -1 h 111628"/>
                  <a:gd name="connsiteX2" fmla="*/ 190894 w 190894"/>
                  <a:gd name="connsiteY2" fmla="*/ 111628 h 111628"/>
                  <a:gd name="connsiteX3" fmla="*/ -1 w 190894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94" h="111628">
                    <a:moveTo>
                      <a:pt x="-1" y="-1"/>
                    </a:moveTo>
                    <a:lnTo>
                      <a:pt x="190894" y="-1"/>
                    </a:lnTo>
                    <a:lnTo>
                      <a:pt x="190894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7275B67-D4DE-0C30-067F-8C33ADD51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9453" y="2523929"/>
                <a:ext cx="403000" cy="203765"/>
              </a:xfrm>
              <a:custGeom>
                <a:avLst/>
                <a:gdLst>
                  <a:gd name="connsiteX0" fmla="*/ -1 w 403000"/>
                  <a:gd name="connsiteY0" fmla="*/ -1 h 203765"/>
                  <a:gd name="connsiteX1" fmla="*/ 403000 w 403000"/>
                  <a:gd name="connsiteY1" fmla="*/ -1 h 203765"/>
                  <a:gd name="connsiteX2" fmla="*/ 403000 w 403000"/>
                  <a:gd name="connsiteY2" fmla="*/ 203765 h 203765"/>
                  <a:gd name="connsiteX3" fmla="*/ -1 w 403000"/>
                  <a:gd name="connsiteY3" fmla="*/ 203765 h 20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3000" h="203765">
                    <a:moveTo>
                      <a:pt x="-1" y="-1"/>
                    </a:moveTo>
                    <a:lnTo>
                      <a:pt x="403000" y="-1"/>
                    </a:lnTo>
                    <a:lnTo>
                      <a:pt x="403000" y="203765"/>
                    </a:lnTo>
                    <a:lnTo>
                      <a:pt x="-1" y="203765"/>
                    </a:lnTo>
                    <a:close/>
                  </a:path>
                </a:pathLst>
              </a:custGeom>
            </p:spPr>
          </p:pic>
        </p:grpSp>
        <p:grpSp>
          <p:nvGrpSpPr>
            <p:cNvPr id="50" name="Graphic 5">
              <a:extLst>
                <a:ext uri="{FF2B5EF4-FFF2-40B4-BE49-F238E27FC236}">
                  <a16:creationId xmlns:a16="http://schemas.microsoft.com/office/drawing/2014/main" id="{9EF6780E-868C-CB83-AC26-0F606FDA50FC}"/>
                </a:ext>
              </a:extLst>
            </p:cNvPr>
            <p:cNvGrpSpPr/>
            <p:nvPr/>
          </p:nvGrpSpPr>
          <p:grpSpPr>
            <a:xfrm>
              <a:off x="5314823" y="2332566"/>
              <a:ext cx="742298" cy="603501"/>
              <a:chOff x="5314823" y="2332566"/>
              <a:chExt cx="742298" cy="603501"/>
            </a:xfrm>
          </p:grpSpPr>
          <p:grpSp>
            <p:nvGrpSpPr>
              <p:cNvPr id="51" name="Graphic 5">
                <a:extLst>
                  <a:ext uri="{FF2B5EF4-FFF2-40B4-BE49-F238E27FC236}">
                    <a16:creationId xmlns:a16="http://schemas.microsoft.com/office/drawing/2014/main" id="{85D55274-A968-8B45-533F-129E25B3109C}"/>
                  </a:ext>
                </a:extLst>
              </p:cNvPr>
              <p:cNvGrpSpPr/>
              <p:nvPr/>
            </p:nvGrpSpPr>
            <p:grpSpPr>
              <a:xfrm>
                <a:off x="5314823" y="2332566"/>
                <a:ext cx="742298" cy="603501"/>
                <a:chOff x="5314823" y="2332566"/>
                <a:chExt cx="742298" cy="603501"/>
              </a:xfrm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0F0E15C-AFBB-9926-CBB2-3F4D40E99A46}"/>
                    </a:ext>
                  </a:extLst>
                </p:cNvPr>
                <p:cNvSpPr/>
                <p:nvPr/>
              </p:nvSpPr>
              <p:spPr>
                <a:xfrm>
                  <a:off x="5343669" y="2332566"/>
                  <a:ext cx="713452" cy="580112"/>
                </a:xfrm>
                <a:custGeom>
                  <a:avLst/>
                  <a:gdLst>
                    <a:gd name="connsiteX0" fmla="*/ 713452 w 713452"/>
                    <a:gd name="connsiteY0" fmla="*/ 0 h 580112"/>
                    <a:gd name="connsiteX1" fmla="*/ 0 w 713452"/>
                    <a:gd name="connsiteY1" fmla="*/ 580113 h 58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3452" h="580112">
                      <a:moveTo>
                        <a:pt x="713452" y="0"/>
                      </a:moveTo>
                      <a:lnTo>
                        <a:pt x="0" y="580113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B36BA6F8-09FD-2590-228B-1CE157AB6450}"/>
                    </a:ext>
                  </a:extLst>
                </p:cNvPr>
                <p:cNvSpPr/>
                <p:nvPr/>
              </p:nvSpPr>
              <p:spPr>
                <a:xfrm>
                  <a:off x="5314823" y="2885605"/>
                  <a:ext cx="54016" cy="50463"/>
                </a:xfrm>
                <a:custGeom>
                  <a:avLst/>
                  <a:gdLst>
                    <a:gd name="connsiteX0" fmla="*/ 0 w 54016"/>
                    <a:gd name="connsiteY0" fmla="*/ 50463 h 50463"/>
                    <a:gd name="connsiteX1" fmla="*/ 22837 w 54016"/>
                    <a:gd name="connsiteY1" fmla="*/ 0 h 50463"/>
                    <a:gd name="connsiteX2" fmla="*/ 28846 w 54016"/>
                    <a:gd name="connsiteY2" fmla="*/ 27074 h 50463"/>
                    <a:gd name="connsiteX3" fmla="*/ 54016 w 54016"/>
                    <a:gd name="connsiteY3" fmla="*/ 38485 h 50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16" h="50463">
                      <a:moveTo>
                        <a:pt x="0" y="50463"/>
                      </a:moveTo>
                      <a:lnTo>
                        <a:pt x="22837" y="0"/>
                      </a:lnTo>
                      <a:lnTo>
                        <a:pt x="28846" y="27074"/>
                      </a:lnTo>
                      <a:lnTo>
                        <a:pt x="54016" y="384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F10042-728B-DD12-4FC7-5D08C210F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9787" y="2591260"/>
                <a:ext cx="332298" cy="111628"/>
              </a:xfrm>
              <a:custGeom>
                <a:avLst/>
                <a:gdLst>
                  <a:gd name="connsiteX0" fmla="*/ -1 w 332298"/>
                  <a:gd name="connsiteY0" fmla="*/ -1 h 111628"/>
                  <a:gd name="connsiteX1" fmla="*/ 332298 w 332298"/>
                  <a:gd name="connsiteY1" fmla="*/ -1 h 111628"/>
                  <a:gd name="connsiteX2" fmla="*/ 332298 w 332298"/>
                  <a:gd name="connsiteY2" fmla="*/ 111628 h 111628"/>
                  <a:gd name="connsiteX3" fmla="*/ -1 w 332298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298" h="111628">
                    <a:moveTo>
                      <a:pt x="-1" y="-1"/>
                    </a:moveTo>
                    <a:lnTo>
                      <a:pt x="332298" y="-1"/>
                    </a:lnTo>
                    <a:lnTo>
                      <a:pt x="332298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  <p:grpSp>
          <p:nvGrpSpPr>
            <p:cNvPr id="55" name="Graphic 5">
              <a:extLst>
                <a:ext uri="{FF2B5EF4-FFF2-40B4-BE49-F238E27FC236}">
                  <a16:creationId xmlns:a16="http://schemas.microsoft.com/office/drawing/2014/main" id="{5EBAA179-51FC-B8BB-050D-8F645B94071C}"/>
                </a:ext>
              </a:extLst>
            </p:cNvPr>
            <p:cNvGrpSpPr/>
            <p:nvPr/>
          </p:nvGrpSpPr>
          <p:grpSpPr>
            <a:xfrm>
              <a:off x="4501681" y="2190816"/>
              <a:ext cx="1407744" cy="285272"/>
              <a:chOff x="4501681" y="2190816"/>
              <a:chExt cx="1407744" cy="285272"/>
            </a:xfrm>
          </p:grpSpPr>
          <p:grpSp>
            <p:nvGrpSpPr>
              <p:cNvPr id="56" name="Graphic 5">
                <a:extLst>
                  <a:ext uri="{FF2B5EF4-FFF2-40B4-BE49-F238E27FC236}">
                    <a16:creationId xmlns:a16="http://schemas.microsoft.com/office/drawing/2014/main" id="{CE7AB846-0369-B293-8AEE-F1EF3731D4E1}"/>
                  </a:ext>
                </a:extLst>
              </p:cNvPr>
              <p:cNvGrpSpPr/>
              <p:nvPr/>
            </p:nvGrpSpPr>
            <p:grpSpPr>
              <a:xfrm>
                <a:off x="4501681" y="2190816"/>
                <a:ext cx="1407744" cy="212625"/>
                <a:chOff x="4501681" y="2190816"/>
                <a:chExt cx="1407744" cy="212625"/>
              </a:xfrm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FED9C40-9BC2-C5F1-6778-2FC005A5EACB}"/>
                    </a:ext>
                  </a:extLst>
                </p:cNvPr>
                <p:cNvSpPr/>
                <p:nvPr/>
              </p:nvSpPr>
              <p:spPr>
                <a:xfrm>
                  <a:off x="4501681" y="2190816"/>
                  <a:ext cx="1378049" cy="212625"/>
                </a:xfrm>
                <a:custGeom>
                  <a:avLst/>
                  <a:gdLst>
                    <a:gd name="connsiteX0" fmla="*/ 0 w 1378049"/>
                    <a:gd name="connsiteY0" fmla="*/ 0 h 212625"/>
                    <a:gd name="connsiteX1" fmla="*/ 353509 w 1378049"/>
                    <a:gd name="connsiteY1" fmla="*/ 212625 h 212625"/>
                    <a:gd name="connsiteX2" fmla="*/ 707018 w 1378049"/>
                    <a:gd name="connsiteY2" fmla="*/ 212625 h 212625"/>
                    <a:gd name="connsiteX3" fmla="*/ 1131229 w 1378049"/>
                    <a:gd name="connsiteY3" fmla="*/ 212625 h 212625"/>
                    <a:gd name="connsiteX4" fmla="*/ 1378050 w 1378049"/>
                    <a:gd name="connsiteY4" fmla="*/ 27074 h 212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8049" h="212625">
                      <a:moveTo>
                        <a:pt x="0" y="0"/>
                      </a:moveTo>
                      <a:lnTo>
                        <a:pt x="353509" y="212625"/>
                      </a:lnTo>
                      <a:lnTo>
                        <a:pt x="707018" y="212625"/>
                      </a:lnTo>
                      <a:lnTo>
                        <a:pt x="1131229" y="212625"/>
                      </a:lnTo>
                      <a:lnTo>
                        <a:pt x="1378050" y="27074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4F90F5E0-2B90-C272-CEC5-2A652CC59DF1}"/>
                    </a:ext>
                  </a:extLst>
                </p:cNvPr>
                <p:cNvSpPr/>
                <p:nvPr/>
              </p:nvSpPr>
              <p:spPr>
                <a:xfrm>
                  <a:off x="5854985" y="2195565"/>
                  <a:ext cx="54440" cy="49612"/>
                </a:xfrm>
                <a:custGeom>
                  <a:avLst/>
                  <a:gdLst>
                    <a:gd name="connsiteX0" fmla="*/ 54440 w 54440"/>
                    <a:gd name="connsiteY0" fmla="*/ 0 h 49612"/>
                    <a:gd name="connsiteX1" fmla="*/ 29695 w 54440"/>
                    <a:gd name="connsiteY1" fmla="*/ 49613 h 49612"/>
                    <a:gd name="connsiteX2" fmla="*/ 24746 w 54440"/>
                    <a:gd name="connsiteY2" fmla="*/ 22326 h 49612"/>
                    <a:gd name="connsiteX3" fmla="*/ 0 w 54440"/>
                    <a:gd name="connsiteY3" fmla="*/ 9923 h 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40" h="49612">
                      <a:moveTo>
                        <a:pt x="54440" y="0"/>
                      </a:moveTo>
                      <a:lnTo>
                        <a:pt x="29695" y="49613"/>
                      </a:lnTo>
                      <a:lnTo>
                        <a:pt x="24746" y="22326"/>
                      </a:lnTo>
                      <a:lnTo>
                        <a:pt x="0" y="99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D1798E7-0162-696F-8EA1-1C285BBFF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9620" y="2364460"/>
                <a:ext cx="325228" cy="111628"/>
              </a:xfrm>
              <a:custGeom>
                <a:avLst/>
                <a:gdLst>
                  <a:gd name="connsiteX0" fmla="*/ -1 w 325228"/>
                  <a:gd name="connsiteY0" fmla="*/ -1 h 111628"/>
                  <a:gd name="connsiteX1" fmla="*/ 325228 w 325228"/>
                  <a:gd name="connsiteY1" fmla="*/ -1 h 111628"/>
                  <a:gd name="connsiteX2" fmla="*/ 325228 w 325228"/>
                  <a:gd name="connsiteY2" fmla="*/ 111628 h 111628"/>
                  <a:gd name="connsiteX3" fmla="*/ -1 w 325228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228" h="111628">
                    <a:moveTo>
                      <a:pt x="-1" y="-1"/>
                    </a:moveTo>
                    <a:lnTo>
                      <a:pt x="325228" y="-1"/>
                    </a:lnTo>
                    <a:lnTo>
                      <a:pt x="325228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  <p:grpSp>
          <p:nvGrpSpPr>
            <p:cNvPr id="60" name="Graphic 5">
              <a:extLst>
                <a:ext uri="{FF2B5EF4-FFF2-40B4-BE49-F238E27FC236}">
                  <a16:creationId xmlns:a16="http://schemas.microsoft.com/office/drawing/2014/main" id="{8D492AA1-F573-02E3-5107-012F9435B68D}"/>
                </a:ext>
              </a:extLst>
            </p:cNvPr>
            <p:cNvGrpSpPr/>
            <p:nvPr/>
          </p:nvGrpSpPr>
          <p:grpSpPr>
            <a:xfrm>
              <a:off x="4509034" y="1964016"/>
              <a:ext cx="1406683" cy="228430"/>
              <a:chOff x="4509034" y="1964016"/>
              <a:chExt cx="1406683" cy="228430"/>
            </a:xfrm>
          </p:grpSpPr>
          <p:grpSp>
            <p:nvGrpSpPr>
              <p:cNvPr id="61" name="Graphic 5">
                <a:extLst>
                  <a:ext uri="{FF2B5EF4-FFF2-40B4-BE49-F238E27FC236}">
                    <a16:creationId xmlns:a16="http://schemas.microsoft.com/office/drawing/2014/main" id="{AEB65ABE-D17C-FF37-2084-FB52A94E38EE}"/>
                  </a:ext>
                </a:extLst>
              </p:cNvPr>
              <p:cNvGrpSpPr/>
              <p:nvPr/>
            </p:nvGrpSpPr>
            <p:grpSpPr>
              <a:xfrm>
                <a:off x="4509034" y="2049066"/>
                <a:ext cx="1406683" cy="143380"/>
                <a:chOff x="4509034" y="2049066"/>
                <a:chExt cx="1406683" cy="143380"/>
              </a:xfrm>
            </p:grpSpPr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44A1EA26-3A6E-8234-544C-32A95D62B5CE}"/>
                    </a:ext>
                  </a:extLst>
                </p:cNvPr>
                <p:cNvSpPr/>
                <p:nvPr/>
              </p:nvSpPr>
              <p:spPr>
                <a:xfrm>
                  <a:off x="4543466" y="2049066"/>
                  <a:ext cx="1372251" cy="141750"/>
                </a:xfrm>
                <a:custGeom>
                  <a:avLst/>
                  <a:gdLst>
                    <a:gd name="connsiteX0" fmla="*/ 1372252 w 1372251"/>
                    <a:gd name="connsiteY0" fmla="*/ 141750 h 141750"/>
                    <a:gd name="connsiteX1" fmla="*/ 1089445 w 1372251"/>
                    <a:gd name="connsiteY1" fmla="*/ 0 h 141750"/>
                    <a:gd name="connsiteX2" fmla="*/ 665234 w 1372251"/>
                    <a:gd name="connsiteY2" fmla="*/ 0 h 141750"/>
                    <a:gd name="connsiteX3" fmla="*/ 311724 w 1372251"/>
                    <a:gd name="connsiteY3" fmla="*/ 0 h 141750"/>
                    <a:gd name="connsiteX4" fmla="*/ 0 w 1372251"/>
                    <a:gd name="connsiteY4" fmla="*/ 124953 h 14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2251" h="141750">
                      <a:moveTo>
                        <a:pt x="1372252" y="141750"/>
                      </a:moveTo>
                      <a:lnTo>
                        <a:pt x="1089445" y="0"/>
                      </a:lnTo>
                      <a:lnTo>
                        <a:pt x="665234" y="0"/>
                      </a:lnTo>
                      <a:lnTo>
                        <a:pt x="311724" y="0"/>
                      </a:lnTo>
                      <a:lnTo>
                        <a:pt x="0" y="124953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5FABFEE1-141F-3BDC-AD24-7178CAA8B2E2}"/>
                    </a:ext>
                  </a:extLst>
                </p:cNvPr>
                <p:cNvSpPr/>
                <p:nvPr/>
              </p:nvSpPr>
              <p:spPr>
                <a:xfrm>
                  <a:off x="4509034" y="2146448"/>
                  <a:ext cx="55147" cy="45997"/>
                </a:xfrm>
                <a:custGeom>
                  <a:avLst/>
                  <a:gdLst>
                    <a:gd name="connsiteX0" fmla="*/ 0 w 55147"/>
                    <a:gd name="connsiteY0" fmla="*/ 41391 h 45997"/>
                    <a:gd name="connsiteX1" fmla="*/ 36765 w 55147"/>
                    <a:gd name="connsiteY1" fmla="*/ 0 h 45997"/>
                    <a:gd name="connsiteX2" fmla="*/ 34432 w 55147"/>
                    <a:gd name="connsiteY2" fmla="*/ 27570 h 45997"/>
                    <a:gd name="connsiteX3" fmla="*/ 55147 w 55147"/>
                    <a:gd name="connsiteY3" fmla="*/ 45998 h 45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7" h="45997">
                      <a:moveTo>
                        <a:pt x="0" y="41391"/>
                      </a:moveTo>
                      <a:lnTo>
                        <a:pt x="36765" y="0"/>
                      </a:lnTo>
                      <a:lnTo>
                        <a:pt x="34432" y="27570"/>
                      </a:lnTo>
                      <a:lnTo>
                        <a:pt x="55147" y="459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9A71AA6-7B79-1D2D-76BD-10E866EF1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17804" y="1964016"/>
                <a:ext cx="388860" cy="203765"/>
              </a:xfrm>
              <a:custGeom>
                <a:avLst/>
                <a:gdLst>
                  <a:gd name="connsiteX0" fmla="*/ -1 w 388860"/>
                  <a:gd name="connsiteY0" fmla="*/ -1 h 203765"/>
                  <a:gd name="connsiteX1" fmla="*/ 388860 w 388860"/>
                  <a:gd name="connsiteY1" fmla="*/ -1 h 203765"/>
                  <a:gd name="connsiteX2" fmla="*/ 388860 w 388860"/>
                  <a:gd name="connsiteY2" fmla="*/ 203765 h 203765"/>
                  <a:gd name="connsiteX3" fmla="*/ -1 w 388860"/>
                  <a:gd name="connsiteY3" fmla="*/ 203765 h 20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860" h="203765">
                    <a:moveTo>
                      <a:pt x="-1" y="-1"/>
                    </a:moveTo>
                    <a:lnTo>
                      <a:pt x="388860" y="-1"/>
                    </a:lnTo>
                    <a:lnTo>
                      <a:pt x="388860" y="203765"/>
                    </a:lnTo>
                    <a:lnTo>
                      <a:pt x="-1" y="203765"/>
                    </a:lnTo>
                    <a:close/>
                  </a:path>
                </a:pathLst>
              </a:custGeom>
            </p:spPr>
          </p:pic>
        </p:grpSp>
        <p:grpSp>
          <p:nvGrpSpPr>
            <p:cNvPr id="65" name="Graphic 5">
              <a:extLst>
                <a:ext uri="{FF2B5EF4-FFF2-40B4-BE49-F238E27FC236}">
                  <a16:creationId xmlns:a16="http://schemas.microsoft.com/office/drawing/2014/main" id="{A2CF0F3E-6AE6-59B8-1E09-7CBE5E1FB3F1}"/>
                </a:ext>
              </a:extLst>
            </p:cNvPr>
            <p:cNvGrpSpPr/>
            <p:nvPr/>
          </p:nvGrpSpPr>
          <p:grpSpPr>
            <a:xfrm>
              <a:off x="5350103" y="1340315"/>
              <a:ext cx="1300913" cy="1725809"/>
              <a:chOff x="5350103" y="1340315"/>
              <a:chExt cx="1300913" cy="1725809"/>
            </a:xfrm>
          </p:grpSpPr>
          <p:grpSp>
            <p:nvGrpSpPr>
              <p:cNvPr id="66" name="Graphic 5">
                <a:extLst>
                  <a:ext uri="{FF2B5EF4-FFF2-40B4-BE49-F238E27FC236}">
                    <a16:creationId xmlns:a16="http://schemas.microsoft.com/office/drawing/2014/main" id="{8980EA6B-BC3B-2618-F1D1-EC36A51AA204}"/>
                  </a:ext>
                </a:extLst>
              </p:cNvPr>
              <p:cNvGrpSpPr/>
              <p:nvPr/>
            </p:nvGrpSpPr>
            <p:grpSpPr>
              <a:xfrm>
                <a:off x="5350103" y="1340315"/>
                <a:ext cx="1131229" cy="1725809"/>
                <a:chOff x="5350103" y="1340315"/>
                <a:chExt cx="1131229" cy="1725809"/>
              </a:xfrm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FBBDC3F0-9689-BFB6-A3B6-A753DCFFC939}"/>
                    </a:ext>
                  </a:extLst>
                </p:cNvPr>
                <p:cNvSpPr/>
                <p:nvPr/>
              </p:nvSpPr>
              <p:spPr>
                <a:xfrm>
                  <a:off x="5350103" y="1340315"/>
                  <a:ext cx="1131229" cy="1701002"/>
                </a:xfrm>
                <a:custGeom>
                  <a:avLst/>
                  <a:gdLst>
                    <a:gd name="connsiteX0" fmla="*/ 0 w 1131229"/>
                    <a:gd name="connsiteY0" fmla="*/ 0 h 1701002"/>
                    <a:gd name="connsiteX1" fmla="*/ 1131229 w 1131229"/>
                    <a:gd name="connsiteY1" fmla="*/ 0 h 1701002"/>
                    <a:gd name="connsiteX2" fmla="*/ 1131229 w 1131229"/>
                    <a:gd name="connsiteY2" fmla="*/ 1701003 h 1701002"/>
                    <a:gd name="connsiteX3" fmla="*/ 45037 w 1131229"/>
                    <a:gd name="connsiteY3" fmla="*/ 1701003 h 1701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1229" h="1701002">
                      <a:moveTo>
                        <a:pt x="0" y="0"/>
                      </a:moveTo>
                      <a:lnTo>
                        <a:pt x="1131229" y="0"/>
                      </a:lnTo>
                      <a:lnTo>
                        <a:pt x="1131229" y="1701003"/>
                      </a:lnTo>
                      <a:lnTo>
                        <a:pt x="45037" y="1701003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218C6260-C3C4-1576-48F2-61A6D348C111}"/>
                    </a:ext>
                  </a:extLst>
                </p:cNvPr>
                <p:cNvSpPr/>
                <p:nvPr/>
              </p:nvSpPr>
              <p:spPr>
                <a:xfrm>
                  <a:off x="5358021" y="3016511"/>
                  <a:ext cx="49491" cy="49612"/>
                </a:xfrm>
                <a:custGeom>
                  <a:avLst/>
                  <a:gdLst>
                    <a:gd name="connsiteX0" fmla="*/ 0 w 49491"/>
                    <a:gd name="connsiteY0" fmla="*/ 24806 h 49612"/>
                    <a:gd name="connsiteX1" fmla="*/ 49491 w 49491"/>
                    <a:gd name="connsiteY1" fmla="*/ 0 h 49612"/>
                    <a:gd name="connsiteX2" fmla="*/ 37118 w 49491"/>
                    <a:gd name="connsiteY2" fmla="*/ 24806 h 49612"/>
                    <a:gd name="connsiteX3" fmla="*/ 49491 w 49491"/>
                    <a:gd name="connsiteY3" fmla="*/ 49613 h 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491" h="49612">
                      <a:moveTo>
                        <a:pt x="0" y="24806"/>
                      </a:moveTo>
                      <a:lnTo>
                        <a:pt x="49491" y="0"/>
                      </a:lnTo>
                      <a:lnTo>
                        <a:pt x="37118" y="24806"/>
                      </a:lnTo>
                      <a:lnTo>
                        <a:pt x="49491" y="496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B6291B9-FFE1-7D74-D2D9-64C51FA9E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8718" y="2151835"/>
                <a:ext cx="332298" cy="111628"/>
              </a:xfrm>
              <a:custGeom>
                <a:avLst/>
                <a:gdLst>
                  <a:gd name="connsiteX0" fmla="*/ -1 w 332298"/>
                  <a:gd name="connsiteY0" fmla="*/ -1 h 111628"/>
                  <a:gd name="connsiteX1" fmla="*/ 332298 w 332298"/>
                  <a:gd name="connsiteY1" fmla="*/ -1 h 111628"/>
                  <a:gd name="connsiteX2" fmla="*/ 332298 w 332298"/>
                  <a:gd name="connsiteY2" fmla="*/ 111628 h 111628"/>
                  <a:gd name="connsiteX3" fmla="*/ -1 w 332298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298" h="111628">
                    <a:moveTo>
                      <a:pt x="-1" y="-1"/>
                    </a:moveTo>
                    <a:lnTo>
                      <a:pt x="332298" y="-1"/>
                    </a:lnTo>
                    <a:lnTo>
                      <a:pt x="332298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  <p:grpSp>
          <p:nvGrpSpPr>
            <p:cNvPr id="70" name="Graphic 5">
              <a:extLst>
                <a:ext uri="{FF2B5EF4-FFF2-40B4-BE49-F238E27FC236}">
                  <a16:creationId xmlns:a16="http://schemas.microsoft.com/office/drawing/2014/main" id="{543B9AF5-7E07-C46F-96B3-390C4D1979AA}"/>
                </a:ext>
              </a:extLst>
            </p:cNvPr>
            <p:cNvGrpSpPr/>
            <p:nvPr/>
          </p:nvGrpSpPr>
          <p:grpSpPr>
            <a:xfrm>
              <a:off x="3759312" y="1056814"/>
              <a:ext cx="1474133" cy="2268003"/>
              <a:chOff x="3759312" y="1056814"/>
              <a:chExt cx="1474133" cy="2268003"/>
            </a:xfrm>
          </p:grpSpPr>
          <p:grpSp>
            <p:nvGrpSpPr>
              <p:cNvPr id="71" name="Graphic 5">
                <a:extLst>
                  <a:ext uri="{FF2B5EF4-FFF2-40B4-BE49-F238E27FC236}">
                    <a16:creationId xmlns:a16="http://schemas.microsoft.com/office/drawing/2014/main" id="{E0B10991-A077-361D-1400-7585613472F2}"/>
                  </a:ext>
                </a:extLst>
              </p:cNvPr>
              <p:cNvGrpSpPr/>
              <p:nvPr/>
            </p:nvGrpSpPr>
            <p:grpSpPr>
              <a:xfrm>
                <a:off x="3936066" y="1056814"/>
                <a:ext cx="1297378" cy="2268003"/>
                <a:chOff x="3936066" y="1056814"/>
                <a:chExt cx="1297378" cy="2268003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37B65369-0A78-DC73-9CBE-8638040F7112}"/>
                    </a:ext>
                  </a:extLst>
                </p:cNvPr>
                <p:cNvSpPr/>
                <p:nvPr/>
              </p:nvSpPr>
              <p:spPr>
                <a:xfrm>
                  <a:off x="3936066" y="1056814"/>
                  <a:ext cx="1272633" cy="2268003"/>
                </a:xfrm>
                <a:custGeom>
                  <a:avLst/>
                  <a:gdLst>
                    <a:gd name="connsiteX0" fmla="*/ 1272633 w 1272633"/>
                    <a:gd name="connsiteY0" fmla="*/ 2126254 h 2268003"/>
                    <a:gd name="connsiteX1" fmla="*/ 1272633 w 1272633"/>
                    <a:gd name="connsiteY1" fmla="*/ 2268004 h 2268003"/>
                    <a:gd name="connsiteX2" fmla="*/ 0 w 1272633"/>
                    <a:gd name="connsiteY2" fmla="*/ 2268004 h 2268003"/>
                    <a:gd name="connsiteX3" fmla="*/ 0 w 1272633"/>
                    <a:gd name="connsiteY3" fmla="*/ 0 h 2268003"/>
                    <a:gd name="connsiteX4" fmla="*/ 1272633 w 1272633"/>
                    <a:gd name="connsiteY4" fmla="*/ 0 h 2268003"/>
                    <a:gd name="connsiteX5" fmla="*/ 1272633 w 1272633"/>
                    <a:gd name="connsiteY5" fmla="*/ 96603 h 226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33" h="2268003">
                      <a:moveTo>
                        <a:pt x="1272633" y="2126254"/>
                      </a:moveTo>
                      <a:lnTo>
                        <a:pt x="1272633" y="2268004"/>
                      </a:lnTo>
                      <a:lnTo>
                        <a:pt x="0" y="2268004"/>
                      </a:lnTo>
                      <a:lnTo>
                        <a:pt x="0" y="0"/>
                      </a:lnTo>
                      <a:lnTo>
                        <a:pt x="1272633" y="0"/>
                      </a:lnTo>
                      <a:lnTo>
                        <a:pt x="1272633" y="96603"/>
                      </a:lnTo>
                    </a:path>
                  </a:pathLst>
                </a:custGeom>
                <a:noFill/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55E2D8F9-CC02-018A-50A9-A6E7457BBADB}"/>
                    </a:ext>
                  </a:extLst>
                </p:cNvPr>
                <p:cNvSpPr/>
                <p:nvPr/>
              </p:nvSpPr>
              <p:spPr>
                <a:xfrm>
                  <a:off x="5183953" y="1141014"/>
                  <a:ext cx="49491" cy="49612"/>
                </a:xfrm>
                <a:custGeom>
                  <a:avLst/>
                  <a:gdLst>
                    <a:gd name="connsiteX0" fmla="*/ 24746 w 49491"/>
                    <a:gd name="connsiteY0" fmla="*/ 49613 h 49612"/>
                    <a:gd name="connsiteX1" fmla="*/ 0 w 49491"/>
                    <a:gd name="connsiteY1" fmla="*/ 0 h 49612"/>
                    <a:gd name="connsiteX2" fmla="*/ 24746 w 49491"/>
                    <a:gd name="connsiteY2" fmla="*/ 12403 h 49612"/>
                    <a:gd name="connsiteX3" fmla="*/ 49491 w 49491"/>
                    <a:gd name="connsiteY3" fmla="*/ 0 h 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491" h="49612">
                      <a:moveTo>
                        <a:pt x="24746" y="49613"/>
                      </a:moveTo>
                      <a:lnTo>
                        <a:pt x="0" y="0"/>
                      </a:lnTo>
                      <a:lnTo>
                        <a:pt x="24746" y="12403"/>
                      </a:lnTo>
                      <a:lnTo>
                        <a:pt x="494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5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74348CD-5414-4CA3-12DA-5AA1507BE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9312" y="2151835"/>
                <a:ext cx="360579" cy="111628"/>
              </a:xfrm>
              <a:custGeom>
                <a:avLst/>
                <a:gdLst>
                  <a:gd name="connsiteX0" fmla="*/ -1 w 360579"/>
                  <a:gd name="connsiteY0" fmla="*/ -1 h 111628"/>
                  <a:gd name="connsiteX1" fmla="*/ 360579 w 360579"/>
                  <a:gd name="connsiteY1" fmla="*/ -1 h 111628"/>
                  <a:gd name="connsiteX2" fmla="*/ 360579 w 360579"/>
                  <a:gd name="connsiteY2" fmla="*/ 111628 h 111628"/>
                  <a:gd name="connsiteX3" fmla="*/ -1 w 360579"/>
                  <a:gd name="connsiteY3" fmla="*/ 111628 h 11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579" h="111628">
                    <a:moveTo>
                      <a:pt x="-1" y="-1"/>
                    </a:moveTo>
                    <a:lnTo>
                      <a:pt x="360579" y="-1"/>
                    </a:lnTo>
                    <a:lnTo>
                      <a:pt x="360579" y="111628"/>
                    </a:lnTo>
                    <a:lnTo>
                      <a:pt x="-1" y="111628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5C2600F-3E7F-3243-9E32-037933F1F230}"/>
              </a:ext>
            </a:extLst>
          </p:cNvPr>
          <p:cNvSpPr txBox="1"/>
          <p:nvPr/>
        </p:nvSpPr>
        <p:spPr>
          <a:xfrm>
            <a:off x="3283799" y="4366699"/>
            <a:ext cx="261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MESI Protocol – Cache Controller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1FD88A-61F5-F4C5-D11A-55BDDDE24E18}"/>
              </a:ext>
            </a:extLst>
          </p:cNvPr>
          <p:cNvSpPr txBox="1"/>
          <p:nvPr/>
        </p:nvSpPr>
        <p:spPr>
          <a:xfrm>
            <a:off x="6533660" y="4357212"/>
            <a:ext cx="261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MESI Protocol – Memory Controller</a:t>
            </a:r>
          </a:p>
        </p:txBody>
      </p:sp>
    </p:spTree>
    <p:extLst>
      <p:ext uri="{BB962C8B-B14F-4D97-AF65-F5344CB8AC3E}">
        <p14:creationId xmlns:p14="http://schemas.microsoft.com/office/powerpoint/2010/main" val="160845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0788-8AB0-8448-82C5-9FF9F1E98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A5B6C8-44D4-5C27-1D54-B7F11BE0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F206-18E6-2AE5-1BE1-81DDA36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D31A35-7F16-8854-0F14-8B48A34583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631" y="576315"/>
            <a:ext cx="8753475" cy="369332"/>
          </a:xfrm>
        </p:spPr>
        <p:txBody>
          <a:bodyPr/>
          <a:lstStyle/>
          <a:p>
            <a:r>
              <a:rPr lang="en-US" dirty="0"/>
              <a:t>Cache coherence verification – Related Work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059EA0-446F-7282-FD5E-AABFB88DC149}"/>
              </a:ext>
            </a:extLst>
          </p:cNvPr>
          <p:cNvSpPr txBox="1">
            <a:spLocks/>
          </p:cNvSpPr>
          <p:nvPr/>
        </p:nvSpPr>
        <p:spPr>
          <a:xfrm>
            <a:off x="160631" y="1078230"/>
            <a:ext cx="4843169" cy="2829462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/>
              <a:t>Formal Verification</a:t>
            </a:r>
          </a:p>
          <a:p>
            <a:pPr marL="702945" lvl="1" indent="-342900">
              <a:buFont typeface="Wingdings" charset="2"/>
              <a:buAutoNum type="arabicPeriod"/>
            </a:pPr>
            <a:r>
              <a:rPr lang="en-US" dirty="0"/>
              <a:t>Explicit State Analysis by Dill et al. ICCD 1992</a:t>
            </a:r>
          </a:p>
          <a:p>
            <a:pPr marL="702945" lvl="1" indent="-342900">
              <a:buFont typeface="Wingdings" charset="2"/>
              <a:buAutoNum type="arabicPeriod"/>
            </a:pPr>
            <a:r>
              <a:rPr lang="en-US" dirty="0"/>
              <a:t>BDD-Based Methods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/>
              <a:t>Simulation-based approaches</a:t>
            </a:r>
          </a:p>
          <a:p>
            <a:pPr marL="702945" lvl="1" indent="-342900">
              <a:buFont typeface="Wingdings" charset="2"/>
              <a:buAutoNum type="arabicPeriod"/>
            </a:pPr>
            <a:r>
              <a:rPr lang="en-US" dirty="0"/>
              <a:t>Random Tests, Wood et al. IEEE D&amp;T 1990</a:t>
            </a:r>
          </a:p>
          <a:p>
            <a:pPr marL="702945" lvl="1" indent="-342900">
              <a:buFont typeface="Wingdings" charset="2"/>
              <a:buAutoNum type="arabicPeriod"/>
            </a:pPr>
            <a:r>
              <a:rPr lang="en-US" dirty="0"/>
              <a:t>Template-based Adir et al. IEEE D&amp;T 2004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/>
              <a:t>Directed Test Generation</a:t>
            </a:r>
          </a:p>
          <a:p>
            <a:pPr marL="702945" lvl="1" indent="-342900">
              <a:buFont typeface="Wingdings" charset="2"/>
              <a:buAutoNum type="arabicPeriod"/>
            </a:pPr>
            <a:r>
              <a:rPr lang="en-US" dirty="0"/>
              <a:t>Breadth-first-search ( BFS )</a:t>
            </a:r>
          </a:p>
          <a:p>
            <a:pPr marL="702945" lvl="1" indent="-342900">
              <a:buFont typeface="Wingdings" charset="2"/>
              <a:buAutoNum type="arabicPeriod"/>
            </a:pPr>
            <a:r>
              <a:rPr lang="en-US" dirty="0"/>
              <a:t>Pravat Mishra et al. TCAD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D12D-F7BF-7B93-1DCB-3D4A185FD6F3}"/>
              </a:ext>
            </a:extLst>
          </p:cNvPr>
          <p:cNvSpPr txBox="1">
            <a:spLocks/>
          </p:cNvSpPr>
          <p:nvPr/>
        </p:nvSpPr>
        <p:spPr>
          <a:xfrm>
            <a:off x="375554" y="2723368"/>
            <a:ext cx="4843169" cy="2829462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438B14-1BA7-D632-0B67-B2157331CBAD}"/>
              </a:ext>
            </a:extLst>
          </p:cNvPr>
          <p:cNvSpPr txBox="1">
            <a:spLocks/>
          </p:cNvSpPr>
          <p:nvPr/>
        </p:nvSpPr>
        <p:spPr>
          <a:xfrm>
            <a:off x="4852707" y="1153344"/>
            <a:ext cx="4212492" cy="966219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Exponential increase in space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Limits the applicability in actual implementation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FE2F64-112F-B2DC-FF0E-34AFC4A9A916}"/>
              </a:ext>
            </a:extLst>
          </p:cNvPr>
          <p:cNvSpPr txBox="1">
            <a:spLocks/>
          </p:cNvSpPr>
          <p:nvPr/>
        </p:nvSpPr>
        <p:spPr>
          <a:xfrm>
            <a:off x="4852707" y="2293211"/>
            <a:ext cx="4363586" cy="966219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62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40" b="0" i="0" kern="1200">
                <a:solidFill>
                  <a:srgbClr val="000000"/>
                </a:solidFill>
                <a:latin typeface="Gill Sans MT"/>
                <a:ea typeface="+mn-ea"/>
                <a:cs typeface="Gill Sans MT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Randomness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Difficulty in reaching the global coverage goal</a:t>
            </a:r>
          </a:p>
        </p:txBody>
      </p:sp>
    </p:spTree>
    <p:extLst>
      <p:ext uri="{BB962C8B-B14F-4D97-AF65-F5344CB8AC3E}">
        <p14:creationId xmlns:p14="http://schemas.microsoft.com/office/powerpoint/2010/main" val="411742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/>
          <p:nvPr/>
        </p:nvSpPr>
        <p:spPr>
          <a:xfrm>
            <a:off x="4960032" y="3022662"/>
            <a:ext cx="216024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 sz="1215"/>
          </a:p>
        </p:txBody>
      </p:sp>
      <p:sp>
        <p:nvSpPr>
          <p:cNvPr id="335" name="Google Shape;335;p13"/>
          <p:cNvSpPr/>
          <p:nvPr/>
        </p:nvSpPr>
        <p:spPr>
          <a:xfrm>
            <a:off x="5986146" y="2698626"/>
            <a:ext cx="324036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IIS</a:t>
            </a:r>
            <a:endParaRPr sz="1215"/>
          </a:p>
        </p:txBody>
      </p:sp>
      <p:sp>
        <p:nvSpPr>
          <p:cNvPr id="336" name="Google Shape;336;p13"/>
          <p:cNvSpPr/>
          <p:nvPr/>
        </p:nvSpPr>
        <p:spPr>
          <a:xfrm>
            <a:off x="3393858" y="2806638"/>
            <a:ext cx="37804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ISI</a:t>
            </a:r>
            <a:endParaRPr sz="1215"/>
          </a:p>
        </p:txBody>
      </p:sp>
      <p:sp>
        <p:nvSpPr>
          <p:cNvPr id="337" name="Google Shape;337;p13"/>
          <p:cNvSpPr/>
          <p:nvPr/>
        </p:nvSpPr>
        <p:spPr>
          <a:xfrm>
            <a:off x="4473978" y="2266578"/>
            <a:ext cx="37804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</a:t>
            </a:r>
            <a:endParaRPr sz="1215"/>
          </a:p>
        </p:txBody>
      </p:sp>
      <p:cxnSp>
        <p:nvCxnSpPr>
          <p:cNvPr id="338" name="Google Shape;338;p13"/>
          <p:cNvCxnSpPr>
            <a:stCxn id="334" idx="2"/>
            <a:endCxn id="335" idx="1"/>
          </p:cNvCxnSpPr>
          <p:nvPr/>
        </p:nvCxnSpPr>
        <p:spPr>
          <a:xfrm rot="10800000" flipH="1">
            <a:off x="5068044" y="2806686"/>
            <a:ext cx="918000" cy="43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9" name="Google Shape;339;p13"/>
          <p:cNvCxnSpPr>
            <a:stCxn id="335" idx="1"/>
            <a:endCxn id="337" idx="2"/>
          </p:cNvCxnSpPr>
          <p:nvPr/>
        </p:nvCxnSpPr>
        <p:spPr>
          <a:xfrm rot="10800000">
            <a:off x="4662921" y="2482638"/>
            <a:ext cx="1323225" cy="32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0" name="Google Shape;340;p13"/>
          <p:cNvSpPr/>
          <p:nvPr/>
        </p:nvSpPr>
        <p:spPr>
          <a:xfrm>
            <a:off x="4473978" y="3562722"/>
            <a:ext cx="37804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SSS</a:t>
            </a:r>
            <a:endParaRPr sz="1215"/>
          </a:p>
        </p:txBody>
      </p:sp>
      <p:cxnSp>
        <p:nvCxnSpPr>
          <p:cNvPr id="341" name="Google Shape;341;p13"/>
          <p:cNvCxnSpPr>
            <a:stCxn id="337" idx="2"/>
            <a:endCxn id="340" idx="0"/>
          </p:cNvCxnSpPr>
          <p:nvPr/>
        </p:nvCxnSpPr>
        <p:spPr>
          <a:xfrm>
            <a:off x="4662999" y="2482602"/>
            <a:ext cx="0" cy="10802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2" name="Google Shape;342;p13"/>
          <p:cNvSpPr/>
          <p:nvPr/>
        </p:nvSpPr>
        <p:spPr>
          <a:xfrm>
            <a:off x="3393858" y="3886758"/>
            <a:ext cx="37804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SSI</a:t>
            </a:r>
            <a:endParaRPr sz="1215"/>
          </a:p>
        </p:txBody>
      </p:sp>
      <p:sp>
        <p:nvSpPr>
          <p:cNvPr id="343" name="Google Shape;343;p13"/>
          <p:cNvSpPr/>
          <p:nvPr/>
        </p:nvSpPr>
        <p:spPr>
          <a:xfrm>
            <a:off x="5986146" y="3778746"/>
            <a:ext cx="37804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4" name="Google Shape;344;p13"/>
          <p:cNvCxnSpPr>
            <a:stCxn id="345" idx="0"/>
            <a:endCxn id="343" idx="1"/>
          </p:cNvCxnSpPr>
          <p:nvPr/>
        </p:nvCxnSpPr>
        <p:spPr>
          <a:xfrm rot="10800000" flipH="1">
            <a:off x="5068044" y="3886806"/>
            <a:ext cx="918000" cy="43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46" name="Google Shape;346;p13"/>
          <p:cNvCxnSpPr>
            <a:stCxn id="343" idx="1"/>
            <a:endCxn id="340" idx="0"/>
          </p:cNvCxnSpPr>
          <p:nvPr/>
        </p:nvCxnSpPr>
        <p:spPr>
          <a:xfrm rot="10800000">
            <a:off x="4662921" y="3562758"/>
            <a:ext cx="1323225" cy="32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47" name="Google Shape;347;p13"/>
          <p:cNvCxnSpPr>
            <a:stCxn id="337" idx="2"/>
            <a:endCxn id="336" idx="3"/>
          </p:cNvCxnSpPr>
          <p:nvPr/>
        </p:nvCxnSpPr>
        <p:spPr>
          <a:xfrm flipH="1">
            <a:off x="3771999" y="2482602"/>
            <a:ext cx="891000" cy="43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48" name="Google Shape;348;p13"/>
          <p:cNvCxnSpPr>
            <a:stCxn id="336" idx="3"/>
            <a:endCxn id="342" idx="3"/>
          </p:cNvCxnSpPr>
          <p:nvPr/>
        </p:nvCxnSpPr>
        <p:spPr>
          <a:xfrm>
            <a:off x="3771900" y="2914650"/>
            <a:ext cx="0" cy="10802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49" name="Google Shape;349;p13"/>
          <p:cNvCxnSpPr>
            <a:stCxn id="340" idx="0"/>
            <a:endCxn id="342" idx="3"/>
          </p:cNvCxnSpPr>
          <p:nvPr/>
        </p:nvCxnSpPr>
        <p:spPr>
          <a:xfrm flipH="1">
            <a:off x="3771999" y="3562722"/>
            <a:ext cx="891000" cy="43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5" name="Google Shape;345;p13"/>
          <p:cNvSpPr/>
          <p:nvPr/>
        </p:nvSpPr>
        <p:spPr>
          <a:xfrm>
            <a:off x="4906026" y="4318806"/>
            <a:ext cx="324036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SII</a:t>
            </a:r>
            <a:endParaRPr sz="1215"/>
          </a:p>
        </p:txBody>
      </p:sp>
      <p:cxnSp>
        <p:nvCxnSpPr>
          <p:cNvPr id="350" name="Google Shape;350;p13"/>
          <p:cNvCxnSpPr>
            <a:stCxn id="334" idx="2"/>
            <a:endCxn id="345" idx="0"/>
          </p:cNvCxnSpPr>
          <p:nvPr/>
        </p:nvCxnSpPr>
        <p:spPr>
          <a:xfrm>
            <a:off x="5068044" y="3238686"/>
            <a:ext cx="0" cy="10802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1" name="Google Shape;351;p13"/>
          <p:cNvCxnSpPr>
            <a:stCxn id="335" idx="1"/>
            <a:endCxn id="343" idx="1"/>
          </p:cNvCxnSpPr>
          <p:nvPr/>
        </p:nvCxnSpPr>
        <p:spPr>
          <a:xfrm>
            <a:off x="5986146" y="2806638"/>
            <a:ext cx="0" cy="10802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2" name="Google Shape;352;p13"/>
          <p:cNvCxnSpPr>
            <a:stCxn id="336" idx="3"/>
            <a:endCxn id="334" idx="2"/>
          </p:cNvCxnSpPr>
          <p:nvPr/>
        </p:nvCxnSpPr>
        <p:spPr>
          <a:xfrm>
            <a:off x="3771900" y="2914650"/>
            <a:ext cx="1296225" cy="32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3" name="Google Shape;353;p13"/>
          <p:cNvCxnSpPr>
            <a:stCxn id="342" idx="3"/>
            <a:endCxn id="345" idx="0"/>
          </p:cNvCxnSpPr>
          <p:nvPr/>
        </p:nvCxnSpPr>
        <p:spPr>
          <a:xfrm>
            <a:off x="3771900" y="3994770"/>
            <a:ext cx="1296225" cy="32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4" name="Google Shape;354;p13"/>
          <p:cNvSpPr/>
          <p:nvPr/>
        </p:nvSpPr>
        <p:spPr>
          <a:xfrm>
            <a:off x="2408249" y="2648043"/>
            <a:ext cx="70207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00000"/>
              </a:buClr>
              <a:buSzPts val="1800"/>
            </a:pPr>
            <a:r>
              <a:rPr lang="en-US" sz="135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3</a:t>
            </a:r>
            <a:endParaRPr sz="135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1387599" y="2638909"/>
            <a:ext cx="70207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00000"/>
              </a:buClr>
              <a:buSzPts val="1800"/>
            </a:pPr>
            <a:r>
              <a:rPr lang="en-US" sz="135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2</a:t>
            </a:r>
            <a:endParaRPr sz="135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407454" y="2644620"/>
            <a:ext cx="70207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00000"/>
              </a:buClr>
              <a:buSzPts val="1800"/>
            </a:pPr>
            <a:r>
              <a:rPr lang="en-US" sz="1350" b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1</a:t>
            </a:r>
            <a:endParaRPr sz="1350" b="1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2483718" y="3416982"/>
            <a:ext cx="324036" cy="324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15"/>
          </a:p>
        </p:txBody>
      </p:sp>
      <p:sp>
        <p:nvSpPr>
          <p:cNvPr id="358" name="Google Shape;358;p13"/>
          <p:cNvSpPr/>
          <p:nvPr/>
        </p:nvSpPr>
        <p:spPr>
          <a:xfrm>
            <a:off x="2483718" y="3416982"/>
            <a:ext cx="324036" cy="32403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215"/>
          </a:p>
        </p:txBody>
      </p:sp>
      <p:sp>
        <p:nvSpPr>
          <p:cNvPr id="359" name="Google Shape;359;p13"/>
          <p:cNvSpPr/>
          <p:nvPr/>
        </p:nvSpPr>
        <p:spPr>
          <a:xfrm>
            <a:off x="1509582" y="3406992"/>
            <a:ext cx="324036" cy="324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15"/>
          </a:p>
        </p:txBody>
      </p:sp>
      <p:sp>
        <p:nvSpPr>
          <p:cNvPr id="360" name="Google Shape;360;p13"/>
          <p:cNvSpPr/>
          <p:nvPr/>
        </p:nvSpPr>
        <p:spPr>
          <a:xfrm>
            <a:off x="1509582" y="3406992"/>
            <a:ext cx="324036" cy="32403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215"/>
          </a:p>
        </p:txBody>
      </p:sp>
      <p:sp>
        <p:nvSpPr>
          <p:cNvPr id="361" name="Google Shape;361;p13"/>
          <p:cNvSpPr/>
          <p:nvPr/>
        </p:nvSpPr>
        <p:spPr>
          <a:xfrm>
            <a:off x="524898" y="3404406"/>
            <a:ext cx="324036" cy="324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1215"/>
          </a:p>
        </p:txBody>
      </p:sp>
      <p:sp>
        <p:nvSpPr>
          <p:cNvPr id="362" name="Google Shape;362;p13"/>
          <p:cNvSpPr/>
          <p:nvPr/>
        </p:nvSpPr>
        <p:spPr>
          <a:xfrm>
            <a:off x="524898" y="3404406"/>
            <a:ext cx="324036" cy="324036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215"/>
          </a:p>
        </p:txBody>
      </p:sp>
      <p:sp>
        <p:nvSpPr>
          <p:cNvPr id="363" name="Google Shape;363;p13"/>
          <p:cNvSpPr/>
          <p:nvPr/>
        </p:nvSpPr>
        <p:spPr>
          <a:xfrm>
            <a:off x="2429712" y="3146952"/>
            <a:ext cx="486054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401570" y="3136962"/>
            <a:ext cx="486054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416886" y="3134376"/>
            <a:ext cx="486054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2267694" y="2930928"/>
            <a:ext cx="745329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Evict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1185546" y="2920938"/>
            <a:ext cx="864096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Evict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200862" y="2918352"/>
            <a:ext cx="864096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Evict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13"/>
          <p:cNvSpPr txBox="1"/>
          <p:nvPr/>
        </p:nvSpPr>
        <p:spPr>
          <a:xfrm>
            <a:off x="4536" y="482446"/>
            <a:ext cx="9139465" cy="135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Need to validate all possible configurations and interleaves of reads and writes / evictions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Need to consider the states and transitions of the composed FSM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825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/>
          </p:nvPr>
        </p:nvSpPr>
        <p:spPr>
          <a:xfrm>
            <a:off x="3235" y="4269"/>
            <a:ext cx="7886700" cy="438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buSzPct val="100000"/>
            </a:pPr>
            <a:r>
              <a:rPr lang="en-US" dirty="0"/>
              <a:t>BACKGROUND - Directed Tests for SI cache coherence</a:t>
            </a:r>
            <a:endParaRPr dirty="0"/>
          </a:p>
        </p:txBody>
      </p:sp>
      <p:sp>
        <p:nvSpPr>
          <p:cNvPr id="371" name="Google Shape;371;p13"/>
          <p:cNvSpPr txBox="1"/>
          <p:nvPr/>
        </p:nvSpPr>
        <p:spPr>
          <a:xfrm>
            <a:off x="5617769" y="1399684"/>
            <a:ext cx="341539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Each request issued by a core, at least one transition in the Hypercube is covered</a:t>
            </a:r>
            <a:endParaRPr sz="1215" dirty="0"/>
          </a:p>
          <a:p>
            <a:endParaRPr sz="135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5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Need to generate tests to cover ALL states and transitions of the global Hypercube– </a:t>
            </a:r>
            <a:r>
              <a:rPr lang="en-US" sz="135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goal</a:t>
            </a:r>
            <a:endParaRPr sz="1215" dirty="0"/>
          </a:p>
        </p:txBody>
      </p:sp>
      <p:pic>
        <p:nvPicPr>
          <p:cNvPr id="372" name="Google Shape;372;p13"/>
          <p:cNvPicPr preferRelativeResize="0"/>
          <p:nvPr/>
        </p:nvPicPr>
        <p:blipFill rotWithShape="1">
          <a:blip r:embed="rId3">
            <a:alphaModFix/>
          </a:blip>
          <a:srcRect l="-203125" t="-203125" r="-203125" b="-203125"/>
          <a:stretch/>
        </p:blipFill>
        <p:spPr>
          <a:xfrm>
            <a:off x="7539228" y="3538728"/>
            <a:ext cx="1543050" cy="154305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BABD-EC0B-B0F7-D6F8-098A94DD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784DFD-0C8B-96E2-A46A-E8E4433A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7E984-2B8D-245F-849A-124331D5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C565A3-7B15-7560-C6B4-4D9B4FFA4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631" y="576315"/>
            <a:ext cx="8753475" cy="369332"/>
          </a:xfrm>
        </p:spPr>
        <p:txBody>
          <a:bodyPr/>
          <a:lstStyle/>
          <a:p>
            <a:r>
              <a:rPr lang="en-US" dirty="0"/>
              <a:t>Terminologies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E87B2-47CC-95D8-2723-ED9E7498570A}"/>
              </a:ext>
            </a:extLst>
          </p:cNvPr>
          <p:cNvSpPr txBox="1"/>
          <p:nvPr/>
        </p:nvSpPr>
        <p:spPr>
          <a:xfrm>
            <a:off x="160630" y="2954456"/>
            <a:ext cx="5857216" cy="171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Global States ( IIII, ISII )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Global Invalid States ( IIII )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Global Shared States ( ISII, SSII )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Global Exclusive States ( EIII, IIIE )</a:t>
            </a:r>
          </a:p>
          <a:p>
            <a:pPr marL="322898" indent="-322898">
              <a:spcBef>
                <a:spcPct val="20000"/>
              </a:spcBef>
              <a:buClr>
                <a:schemeClr val="tx2"/>
              </a:buClr>
              <a:buSzPct val="650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Global Modified States ( MIII, IMII 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57DA40-C8A6-53AD-A6DB-F36A92D8F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7731" y="1618025"/>
            <a:ext cx="2704122" cy="28742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61BC3-7742-C24A-5FCF-7260DD2CB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1777" y="142200"/>
            <a:ext cx="3082754" cy="2812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95DC9-9950-B88F-2EC9-E8F02F7322D9}"/>
              </a:ext>
            </a:extLst>
          </p:cNvPr>
          <p:cNvSpPr txBox="1"/>
          <p:nvPr/>
        </p:nvSpPr>
        <p:spPr>
          <a:xfrm>
            <a:off x="5487402" y="779296"/>
            <a:ext cx="1882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Global FSM for MESI Protocol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8C8EF-C4F4-C9BC-A4D7-AD54D8F7C7A2}"/>
              </a:ext>
            </a:extLst>
          </p:cNvPr>
          <p:cNvSpPr txBox="1"/>
          <p:nvPr/>
        </p:nvSpPr>
        <p:spPr>
          <a:xfrm>
            <a:off x="6116540" y="4516955"/>
            <a:ext cx="1882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Global FSM for MSI Protocol</a:t>
            </a:r>
          </a:p>
        </p:txBody>
      </p:sp>
    </p:spTree>
    <p:extLst>
      <p:ext uri="{BB962C8B-B14F-4D97-AF65-F5344CB8AC3E}">
        <p14:creationId xmlns:p14="http://schemas.microsoft.com/office/powerpoint/2010/main" val="299312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mec ugent cobranded">
  <a:themeElements>
    <a:clrScheme name="imec rebranded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90298D"/>
      </a:accent1>
      <a:accent2>
        <a:srgbClr val="36337D"/>
      </a:accent2>
      <a:accent3>
        <a:srgbClr val="1582BE"/>
      </a:accent3>
      <a:accent4>
        <a:srgbClr val="99BDE4"/>
      </a:accent4>
      <a:accent5>
        <a:srgbClr val="C778AD"/>
      </a:accent5>
      <a:accent6>
        <a:srgbClr val="52BDC2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ln>
          <a:noFill/>
        </a:ln>
        <a:effectLst/>
      </a:spPr>
      <a:bodyPr rtlCol="0" anchor="ctr"/>
      <a:lstStyle>
        <a:defPPr algn="ctr">
          <a:defRPr sz="14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12448</TotalTime>
  <Words>1257</Words>
  <Application>Microsoft Macintosh PowerPoint</Application>
  <PresentationFormat>On-screen Show (16:9)</PresentationFormat>
  <Paragraphs>236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 Sans</vt:lpstr>
      <vt:lpstr>Gill Sans MT</vt:lpstr>
      <vt:lpstr>Times New Roman</vt:lpstr>
      <vt:lpstr>Wingdings</vt:lpstr>
      <vt:lpstr>imec ugent cobranded</vt:lpstr>
      <vt:lpstr>On-the-fly Validation of Hierarchical Cache Coherence Protocols using Directed Testing</vt:lpstr>
      <vt:lpstr>Outline</vt:lpstr>
      <vt:lpstr>Introduction</vt:lpstr>
      <vt:lpstr>introduction</vt:lpstr>
      <vt:lpstr>BACKGROUND</vt:lpstr>
      <vt:lpstr>BACKGROUND</vt:lpstr>
      <vt:lpstr>BACKGROUND</vt:lpstr>
      <vt:lpstr>BACKGROUND - Directed Tests for SI cache coherence</vt:lpstr>
      <vt:lpstr>BAKGROUND</vt:lpstr>
      <vt:lpstr>BACKGROUND</vt:lpstr>
      <vt:lpstr>Multi-level caching – ISSUES with directed testing</vt:lpstr>
      <vt:lpstr>OUR APPROACH</vt:lpstr>
      <vt:lpstr>OUR APPROACH</vt:lpstr>
      <vt:lpstr>OUR APPROACH</vt:lpstr>
      <vt:lpstr>OUR APPROACH</vt:lpstr>
      <vt:lpstr>OUR APPROACH</vt:lpstr>
      <vt:lpstr>OUR APPROACH</vt:lpstr>
      <vt:lpstr>OUR APPROACH</vt:lpstr>
      <vt:lpstr>OUR APPROACH</vt:lpstr>
      <vt:lpstr>Results</vt:lpstr>
      <vt:lpstr>Future Work</vt:lpstr>
      <vt:lpstr>FUTURE WORK</vt:lpstr>
      <vt:lpstr>PowerPoint Presentation</vt:lpstr>
      <vt:lpstr>APPENDIX</vt:lpstr>
      <vt:lpstr>Multi-level caching – ISSUES with directed testing </vt:lpstr>
      <vt:lpstr>Multi-level caching – ISSUES with directed testing </vt:lpstr>
      <vt:lpstr>Our Approach – SI Protocol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</dc:title>
  <dc:subject/>
  <dc:creator>IMEC</dc:creator>
  <cp:keywords/>
  <dc:description/>
  <cp:lastModifiedBy>Abhinaba Chakraborty (UGent-imec)</cp:lastModifiedBy>
  <cp:revision>204</cp:revision>
  <dcterms:created xsi:type="dcterms:W3CDTF">2015-04-29T12:04:28Z</dcterms:created>
  <dcterms:modified xsi:type="dcterms:W3CDTF">2025-08-10T23:23:08Z</dcterms:modified>
  <cp:category/>
</cp:coreProperties>
</file>